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361" r:id="rId3"/>
    <p:sldId id="338" r:id="rId4"/>
    <p:sldId id="464" r:id="rId5"/>
    <p:sldId id="407" r:id="rId6"/>
    <p:sldId id="465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70" r:id="rId19"/>
    <p:sldId id="471" r:id="rId20"/>
    <p:sldId id="472" r:id="rId21"/>
    <p:sldId id="473" r:id="rId22"/>
    <p:sldId id="469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33" r:id="rId33"/>
    <p:sldId id="434" r:id="rId34"/>
    <p:sldId id="435" r:id="rId35"/>
    <p:sldId id="436" r:id="rId36"/>
    <p:sldId id="438" r:id="rId37"/>
    <p:sldId id="439" r:id="rId38"/>
    <p:sldId id="440" r:id="rId39"/>
    <p:sldId id="441" r:id="rId40"/>
    <p:sldId id="443" r:id="rId41"/>
    <p:sldId id="442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452" r:id="rId51"/>
    <p:sldId id="453" r:id="rId52"/>
    <p:sldId id="454" r:id="rId53"/>
    <p:sldId id="455" r:id="rId54"/>
    <p:sldId id="456" r:id="rId55"/>
    <p:sldId id="458" r:id="rId56"/>
    <p:sldId id="459" r:id="rId57"/>
    <p:sldId id="460" r:id="rId58"/>
    <p:sldId id="461" r:id="rId59"/>
    <p:sldId id="463" r:id="rId60"/>
    <p:sldId id="466" r:id="rId61"/>
    <p:sldId id="457" r:id="rId62"/>
    <p:sldId id="467" r:id="rId63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8F"/>
    <a:srgbClr val="6600FF"/>
    <a:srgbClr val="000000"/>
    <a:srgbClr val="FFFFCC"/>
    <a:srgbClr val="C8D6F0"/>
    <a:srgbClr val="F5E4E3"/>
    <a:srgbClr val="B8400A"/>
    <a:srgbClr val="4F81BD"/>
    <a:srgbClr val="D1E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88" autoAdjust="0"/>
    <p:restoredTop sz="87517" autoAdjust="0"/>
  </p:normalViewPr>
  <p:slideViewPr>
    <p:cSldViewPr>
      <p:cViewPr>
        <p:scale>
          <a:sx n="60" d="100"/>
          <a:sy n="60" d="100"/>
        </p:scale>
        <p:origin x="1962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B3C318-4473-4E44-BD3D-D395C5BB28C6}" type="datetimeFigureOut">
              <a:rPr lang="en-CA" smtClean="0"/>
              <a:t>2013-02-04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3D90E6B-0995-4713-8779-7E27F319D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215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47EED11-CE3D-4CEF-BDB9-729955812074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E5D120C-4D72-4431-9575-712B598454A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38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34671-E0AD-45D6-B04D-AEEABE39C357}" type="datetimeFigureOut">
              <a:rPr lang="en-CA" smtClean="0"/>
              <a:pPr/>
              <a:t>2013-02-04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ank_card_number" TargetMode="External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lynda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re.com/" TargetMode="External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hyperlink" Target="http://lynda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ynda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lynda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lynda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lynda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i.com/" TargetMode="External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ynda.com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1124744"/>
            <a:ext cx="7772400" cy="3888432"/>
          </a:xfrm>
        </p:spPr>
        <p:txBody>
          <a:bodyPr>
            <a:normAutofit/>
          </a:bodyPr>
          <a:lstStyle/>
          <a:p>
            <a:r>
              <a:rPr lang="en-CA" sz="4000" b="1" dirty="0" smtClean="0"/>
              <a:t>CS2033a/b</a:t>
            </a:r>
            <a:br>
              <a:rPr lang="en-CA" sz="4000" b="1" dirty="0" smtClean="0"/>
            </a:br>
            <a:r>
              <a:rPr lang="en-CA" sz="4000" b="1" dirty="0" smtClean="0">
                <a:solidFill>
                  <a:srgbClr val="C00000"/>
                </a:solidFill>
              </a:rPr>
              <a:t>Lecture 4</a:t>
            </a:r>
            <a:br>
              <a:rPr lang="en-CA" sz="4000" b="1" dirty="0" smtClean="0">
                <a:solidFill>
                  <a:srgbClr val="C00000"/>
                </a:solidFill>
              </a:rPr>
            </a:br>
            <a:r>
              <a:rPr lang="en-CA" sz="4000" b="1" dirty="0" smtClean="0">
                <a:solidFill>
                  <a:srgbClr val="C00000"/>
                </a:solidFill>
              </a:rPr>
              <a:t>All About Forms</a:t>
            </a:r>
            <a:r>
              <a:rPr lang="en-CA" sz="3600" dirty="0" smtClean="0"/>
              <a:t> </a:t>
            </a:r>
            <a:br>
              <a:rPr lang="en-CA" sz="3600" dirty="0" smtClean="0"/>
            </a:br>
            <a:r>
              <a:rPr lang="en-CA" sz="3600" dirty="0" smtClean="0"/>
              <a:t/>
            </a:r>
            <a:br>
              <a:rPr lang="en-CA" sz="3600" dirty="0" smtClean="0"/>
            </a:br>
            <a:r>
              <a:rPr lang="en-CA" sz="2700" b="1" dirty="0" smtClean="0"/>
              <a:t/>
            </a:r>
            <a:br>
              <a:rPr lang="en-CA" sz="2700" b="1" dirty="0" smtClean="0"/>
            </a:br>
            <a:r>
              <a:rPr lang="en-CA" sz="2700" b="1" dirty="0" err="1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Vivi</a:t>
            </a:r>
            <a:r>
              <a:rPr lang="en-CA" sz="2700" b="1" dirty="0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CA" sz="2700" b="1" dirty="0" err="1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Tryphonopoulos</a:t>
            </a:r>
            <a:r>
              <a:rPr lang="en-CA" sz="3600" dirty="0" smtClean="0">
                <a:latin typeface="Cambria" pitchFamily="18" charset="0"/>
              </a:rPr>
              <a:t/>
            </a:r>
            <a:br>
              <a:rPr lang="en-CA" sz="3600" dirty="0" smtClean="0">
                <a:latin typeface="Cambria" pitchFamily="18" charset="0"/>
              </a:rPr>
            </a:br>
            <a:endParaRPr lang="en-CA" sz="3600" dirty="0"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764704"/>
            <a:ext cx="831641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Form Length: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How long should a form be?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Boingo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redesigned from a </a:t>
            </a:r>
            <a:r>
              <a:rPr lang="en-CA" sz="2000" dirty="0" smtClean="0">
                <a:solidFill>
                  <a:srgbClr val="C00000"/>
                </a:solidFill>
              </a:rPr>
              <a:t>1 page solution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 </a:t>
            </a:r>
            <a:r>
              <a:rPr lang="en-CA" sz="2000" dirty="0" smtClean="0">
                <a:solidFill>
                  <a:srgbClr val="C00000"/>
                </a:solidFill>
                <a:sym typeface="Wingdings" pitchFamily="2" charset="2"/>
              </a:rPr>
              <a:t>Multipage solution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73050" indent="-273050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02673" y="6581001"/>
            <a:ext cx="3441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/>
              <a:t>Source: http://www.lukew.com/ff/entry.asp?1678</a:t>
            </a:r>
            <a:endParaRPr lang="en-CA" sz="1200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print"/>
          <a:srcRect t="5433"/>
          <a:stretch>
            <a:fillRect/>
          </a:stretch>
        </p:blipFill>
        <p:spPr bwMode="auto">
          <a:xfrm>
            <a:off x="0" y="1844824"/>
            <a:ext cx="8748464" cy="50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060848"/>
            <a:ext cx="8460432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 flipH="1">
            <a:off x="2843808" y="1844824"/>
            <a:ext cx="2952328" cy="1224136"/>
          </a:xfrm>
          <a:prstGeom prst="straightConnector1">
            <a:avLst/>
          </a:prstGeom>
          <a:ln w="38100">
            <a:solidFill>
              <a:srgbClr val="66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764704"/>
            <a:ext cx="579613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Testing was done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C00000"/>
                </a:solidFill>
              </a:rPr>
              <a:t>Is the drop off rate higher  with a longer form than breaking it up into multiple pages ? Same form.. Different variations</a:t>
            </a:r>
          </a:p>
          <a:p>
            <a:pPr marL="273050" indent="-273050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581001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/>
              <a:t>Source: </a:t>
            </a:r>
            <a:r>
              <a:rPr lang="en-CA" sz="1200" dirty="0" smtClean="0">
                <a:hlinkClick r:id="rId2"/>
              </a:rPr>
              <a:t>http://lynda.com</a:t>
            </a:r>
            <a:endParaRPr lang="en-CA" sz="1200" dirty="0" smtClean="0"/>
          </a:p>
          <a:p>
            <a:endParaRPr lang="en-CA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64904"/>
            <a:ext cx="6534697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2276872"/>
            <a:ext cx="331236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b="1" dirty="0" smtClean="0"/>
              <a:t>Variation 1: Multiple Pages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692696"/>
            <a:ext cx="846043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Testing was done</a:t>
            </a:r>
          </a:p>
          <a:p>
            <a:pPr marL="273050" indent="-273050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581001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/>
              <a:t>Source: </a:t>
            </a:r>
            <a:r>
              <a:rPr lang="en-CA" sz="1200" dirty="0" smtClean="0">
                <a:hlinkClick r:id="rId2"/>
              </a:rPr>
              <a:t>http://lynda.com</a:t>
            </a:r>
            <a:endParaRPr lang="en-CA" sz="1200" dirty="0" smtClean="0"/>
          </a:p>
          <a:p>
            <a:endParaRPr lang="en-CA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b="3461"/>
          <a:stretch>
            <a:fillRect/>
          </a:stretch>
        </p:blipFill>
        <p:spPr bwMode="auto">
          <a:xfrm>
            <a:off x="1403648" y="1196752"/>
            <a:ext cx="2448272" cy="526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268760"/>
            <a:ext cx="265747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0" y="1268760"/>
            <a:ext cx="154766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b="1" dirty="0" smtClean="0"/>
              <a:t>Variation 2: </a:t>
            </a:r>
            <a:br>
              <a:rPr lang="en-CA" b="1" dirty="0" smtClean="0"/>
            </a:br>
            <a:r>
              <a:rPr lang="en-CA" b="1" dirty="0" smtClean="0"/>
              <a:t>1 long page</a:t>
            </a:r>
            <a:endParaRPr lang="en-CA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868144" y="1988840"/>
            <a:ext cx="1152128" cy="21602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012160" y="2420888"/>
            <a:ext cx="1080120" cy="273630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92280" y="1340768"/>
            <a:ext cx="1656184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b="1" dirty="0" smtClean="0"/>
              <a:t>Variation 3:</a:t>
            </a:r>
            <a:br>
              <a:rPr lang="en-CA" b="1" dirty="0" smtClean="0"/>
            </a:br>
            <a:r>
              <a:rPr lang="en-CA" b="1" dirty="0" smtClean="0"/>
              <a:t>Using Expandable and Collapsing sections</a:t>
            </a:r>
          </a:p>
          <a:p>
            <a:endParaRPr lang="en-CA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7504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620688"/>
            <a:ext cx="846043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Results:</a:t>
            </a:r>
          </a:p>
          <a:p>
            <a:pPr marL="273050" indent="-273050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581001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/>
              <a:t>Source: </a:t>
            </a:r>
            <a:r>
              <a:rPr lang="en-CA" sz="1200" dirty="0" smtClean="0">
                <a:hlinkClick r:id="rId2"/>
              </a:rPr>
              <a:t>http://lynda.com</a:t>
            </a:r>
            <a:endParaRPr lang="en-CA" sz="1200" dirty="0" smtClean="0"/>
          </a:p>
          <a:p>
            <a:endParaRPr lang="en-CA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b="3461"/>
          <a:stretch>
            <a:fillRect/>
          </a:stretch>
        </p:blipFill>
        <p:spPr bwMode="auto">
          <a:xfrm>
            <a:off x="0" y="1268760"/>
            <a:ext cx="2448272" cy="526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1268760"/>
            <a:ext cx="265747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79512" y="1556792"/>
            <a:ext cx="17281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b="1" dirty="0" smtClean="0"/>
              <a:t>1 long page</a:t>
            </a:r>
            <a:endParaRPr lang="en-CA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139952" y="2204864"/>
            <a:ext cx="1152128" cy="64807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499992" y="3005336"/>
            <a:ext cx="872480" cy="222386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55976" y="2420888"/>
            <a:ext cx="1656184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b="1" dirty="0" smtClean="0"/>
              <a:t>Using Expandable and Collapsing sections</a:t>
            </a:r>
          </a:p>
          <a:p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228184" y="1340768"/>
            <a:ext cx="26997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 smtClean="0">
                <a:solidFill>
                  <a:srgbClr val="C00000"/>
                </a:solidFill>
              </a:rPr>
              <a:t>Conclusion: </a:t>
            </a:r>
          </a:p>
          <a:p>
            <a:r>
              <a:rPr lang="en-CA" sz="2800" u="sng" dirty="0" smtClean="0"/>
              <a:t>Did not impact</a:t>
            </a:r>
          </a:p>
          <a:p>
            <a:endParaRPr lang="en-CA" sz="2800" dirty="0" smtClean="0"/>
          </a:p>
          <a:p>
            <a:r>
              <a:rPr lang="en-CA" sz="2800" b="1" dirty="0" smtClean="0">
                <a:solidFill>
                  <a:srgbClr val="C00000"/>
                </a:solidFill>
              </a:rPr>
              <a:t>So what does? </a:t>
            </a:r>
            <a:endParaRPr lang="en-CA" b="1" dirty="0">
              <a:solidFill>
                <a:srgbClr val="C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581001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/>
              <a:t>Source: </a:t>
            </a:r>
            <a:r>
              <a:rPr lang="en-CA" sz="1200" dirty="0" smtClean="0">
                <a:hlinkClick r:id="rId2"/>
              </a:rPr>
              <a:t>http://lynda.com</a:t>
            </a:r>
            <a:endParaRPr lang="en-CA" sz="1200" dirty="0" smtClean="0"/>
          </a:p>
          <a:p>
            <a:endParaRPr lang="en-CA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</a:blip>
          <a:srcRect t="6061"/>
          <a:stretch>
            <a:fillRect/>
          </a:stretch>
        </p:blipFill>
        <p:spPr bwMode="auto">
          <a:xfrm>
            <a:off x="0" y="764704"/>
            <a:ext cx="8320383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3851920" y="1700808"/>
            <a:ext cx="3240360" cy="9361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7904" y="4919008"/>
            <a:ext cx="4896544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Made the Difference?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400" dirty="0" smtClean="0"/>
              <a:t>Giving people speed and ease (shorter form)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400" u="sng" dirty="0" smtClean="0"/>
              <a:t>Removed fields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400" dirty="0" smtClean="0"/>
              <a:t>Does it have to </a:t>
            </a:r>
            <a:r>
              <a:rPr lang="en-CA" sz="2400" b="1" dirty="0" smtClean="0">
                <a:solidFill>
                  <a:srgbClr val="C00000"/>
                </a:solidFill>
              </a:rPr>
              <a:t>be there</a:t>
            </a:r>
            <a:r>
              <a:rPr lang="en-CA" sz="2400" dirty="0" smtClean="0">
                <a:solidFill>
                  <a:srgbClr val="C00000"/>
                </a:solidFill>
              </a:rPr>
              <a:t>? </a:t>
            </a:r>
            <a:endParaRPr lang="en-CA" sz="2400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79912" y="836712"/>
            <a:ext cx="252028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CASE STUDY</a:t>
            </a:r>
            <a:endParaRPr lang="en-CA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581001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/>
              <a:t>Source: </a:t>
            </a:r>
            <a:r>
              <a:rPr lang="en-CA" sz="1200" dirty="0" smtClean="0">
                <a:hlinkClick r:id="rId2"/>
              </a:rPr>
              <a:t>http://lynda.com</a:t>
            </a:r>
            <a:endParaRPr lang="en-CA" sz="1200" dirty="0" smtClean="0"/>
          </a:p>
          <a:p>
            <a:endParaRPr lang="en-CA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067944" y="1196752"/>
            <a:ext cx="53285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Case Study: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Customers who clicked </a:t>
            </a: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Buy Now </a:t>
            </a: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did not complete the transaction</a:t>
            </a:r>
            <a:b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Why? 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Form had an optional field under Name titled “</a:t>
            </a:r>
            <a:r>
              <a:rPr lang="en-CA" sz="24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Company</a:t>
            </a: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 Led to lost sales</a:t>
            </a: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What did they do to change this</a:t>
            </a:r>
            <a:endParaRPr lang="en-CA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Removed Company field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$12 m of profit a year overnight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24330" t="28279" b="18844"/>
          <a:stretch>
            <a:fillRect/>
          </a:stretch>
        </p:blipFill>
        <p:spPr bwMode="auto">
          <a:xfrm>
            <a:off x="395536" y="620688"/>
            <a:ext cx="223567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39952" y="1124744"/>
            <a:ext cx="252028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CASE STUDY</a:t>
            </a:r>
            <a:endParaRPr lang="en-CA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007950"/>
            <a:ext cx="3888432" cy="435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581001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/>
              <a:t>Source: </a:t>
            </a:r>
            <a:r>
              <a:rPr lang="en-CA" sz="1200" dirty="0" smtClean="0">
                <a:hlinkClick r:id="rId2"/>
              </a:rPr>
              <a:t>http://lynda.com</a:t>
            </a:r>
            <a:endParaRPr lang="en-CA" sz="1200" dirty="0" smtClean="0"/>
          </a:p>
          <a:p>
            <a:endParaRPr lang="en-CA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563888" y="1412776"/>
            <a:ext cx="5580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is the perception here? </a:t>
            </a:r>
          </a:p>
          <a:p>
            <a:r>
              <a:rPr lang="en-CA" sz="24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Possible to purchase without an account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573016"/>
            <a:ext cx="3024336" cy="299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491880" y="836712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Big Box Retailer </a:t>
            </a:r>
            <a:endParaRPr lang="en-CA" sz="2400" b="1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052736"/>
            <a:ext cx="305752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Connector 13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63888" y="836712"/>
            <a:ext cx="51845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CASE STUDY – Big Box Retailer</a:t>
            </a:r>
            <a:endParaRPr lang="en-CA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563888" y="3573016"/>
            <a:ext cx="55801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What did they Change?</a:t>
            </a:r>
            <a:endParaRPr lang="en-CA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Changed to button to</a:t>
            </a:r>
            <a:b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  <a:r>
              <a:rPr lang="en-CA" sz="24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 do not need to create an account to buy</a:t>
            </a: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  <a:b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message</a:t>
            </a:r>
          </a:p>
          <a:p>
            <a:pPr marL="273050" indent="-273050">
              <a:buFont typeface="Arial" pitchFamily="34" charset="0"/>
              <a:buChar char="•"/>
            </a:pPr>
            <a:endParaRPr lang="en-CA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45% increase purchasing customers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$1.5M increase in first month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$300M increase in first year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581001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/>
              <a:t>Source: </a:t>
            </a:r>
            <a:r>
              <a:rPr lang="en-CA" sz="1200" dirty="0" smtClean="0">
                <a:hlinkClick r:id="rId2"/>
              </a:rPr>
              <a:t>http://lynda.com</a:t>
            </a:r>
            <a:endParaRPr lang="en-CA" sz="1200" dirty="0" smtClean="0"/>
          </a:p>
          <a:p>
            <a:endParaRPr lang="en-CA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131840" y="2060848"/>
            <a:ext cx="50405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did they do? </a:t>
            </a:r>
          </a:p>
          <a:p>
            <a:r>
              <a:rPr lang="en-CA" sz="24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Added optional on phone #</a:t>
            </a: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Why?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Many don’t want that information passed on</a:t>
            </a: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03848" y="1052736"/>
            <a:ext cx="51845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CASE STUDY – Big Box Retailer</a:t>
            </a:r>
            <a:endParaRPr lang="en-CA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2816"/>
            <a:ext cx="3072603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1052736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How a form can quickly change in an organization</a:t>
            </a:r>
            <a:endParaRPr lang="en-CA" sz="2400" b="1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88840"/>
            <a:ext cx="4383096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988840"/>
            <a:ext cx="4173645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55575" y="1790236"/>
            <a:ext cx="223224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b="1" dirty="0" smtClean="0"/>
              <a:t>Simple form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2816"/>
            <a:ext cx="3016335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1805025"/>
            <a:ext cx="2664296" cy="50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79512" y="1412776"/>
            <a:ext cx="223224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u="sng" dirty="0" smtClean="0"/>
              <a:t>Engineering</a:t>
            </a:r>
            <a:r>
              <a:rPr lang="en-CA" dirty="0" smtClean="0"/>
              <a:t> Group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3275856" y="1412776"/>
            <a:ext cx="223224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u="sng" dirty="0" smtClean="0"/>
              <a:t>Marketing</a:t>
            </a:r>
            <a:r>
              <a:rPr lang="en-CA" dirty="0" smtClean="0"/>
              <a:t> Group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6156176" y="1412776"/>
            <a:ext cx="223224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u="sng" dirty="0" smtClean="0"/>
              <a:t>Legal</a:t>
            </a:r>
            <a:r>
              <a:rPr lang="en-CA" dirty="0" smtClean="0"/>
              <a:t> Group</a:t>
            </a:r>
            <a:endParaRPr lang="en-CA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1790700"/>
            <a:ext cx="24193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764704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How a form can quickly change in an organization</a:t>
            </a:r>
            <a:endParaRPr lang="en-CA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LECTURE #4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OVERVIEW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467544" y="1196752"/>
            <a:ext cx="813690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400" b="1" dirty="0" smtClean="0">
                <a:solidFill>
                  <a:srgbClr val="C00000"/>
                </a:solidFill>
              </a:rPr>
              <a:t>Understanding: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Form ?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What Forms Offer  - case scenarios, redesigns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Form organization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how long should a form be?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Effects on a mobile device</a:t>
            </a: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labels, input fields, </a:t>
            </a:r>
            <a:r>
              <a:rPr lang="en-CA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structure,layout</a:t>
            </a: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Form interactions – signing up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Moving beyond Static Forms – giving people feedback instantly, device capabilities</a:t>
            </a: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CA" sz="2800" b="1" dirty="0" smtClean="0">
                <a:solidFill>
                  <a:srgbClr val="C00000"/>
                </a:solidFill>
              </a:rPr>
              <a:t>What makes Web Forms Tick!</a:t>
            </a: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1124744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Forms have to communicate with one voice</a:t>
            </a:r>
            <a:endParaRPr lang="en-CA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11560" y="1700808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</a:t>
            </a:r>
            <a:r>
              <a:rPr lang="en-CA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CA" sz="28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CUT</a:t>
            </a:r>
            <a:r>
              <a:rPr lang="en-CA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or </a:t>
            </a:r>
            <a:r>
              <a:rPr lang="en-CA" sz="28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POSTPONE</a:t>
            </a:r>
            <a:endParaRPr lang="en-CA" sz="28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3501008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</a:t>
            </a:r>
            <a:r>
              <a:rPr lang="en-CA" sz="2400" dirty="0" smtClean="0"/>
              <a:t>- Stick with fields you HAVE to have</a:t>
            </a:r>
          </a:p>
          <a:p>
            <a:r>
              <a:rPr lang="en-CA" sz="24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CUT</a:t>
            </a:r>
            <a:r>
              <a:rPr lang="en-CA" sz="2400" dirty="0" smtClean="0"/>
              <a:t>– Get rid of things not necessary</a:t>
            </a:r>
          </a:p>
          <a:p>
            <a:r>
              <a:rPr lang="en-CA" sz="24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POSTPONE</a:t>
            </a:r>
            <a:r>
              <a:rPr lang="en-CA" sz="2400" dirty="0" smtClean="0"/>
              <a:t>– defer asking questions until a later time </a:t>
            </a:r>
            <a:endParaRPr lang="en-CA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759624" y="602128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Caroline Jarrett</a:t>
            </a:r>
          </a:p>
          <a:p>
            <a:r>
              <a:rPr lang="en-CA" dirty="0" smtClean="0"/>
              <a:t>http://www.formsthatwork.com/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b="8617"/>
          <a:stretch>
            <a:fillRect/>
          </a:stretch>
        </p:blipFill>
        <p:spPr bwMode="auto">
          <a:xfrm>
            <a:off x="6876256" y="980728"/>
            <a:ext cx="1990725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Connector 13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692696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Forms have to communicate with one voice</a:t>
            </a:r>
            <a:endParaRPr lang="en-CA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79512" y="1052736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KEEP, CUT, or POSTPONE</a:t>
            </a:r>
            <a:endParaRPr lang="en-CA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28800"/>
            <a:ext cx="663733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228184" y="2996952"/>
            <a:ext cx="2915816" cy="187743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A Different Take on redesigning </a:t>
            </a:r>
            <a:r>
              <a:rPr lang="en-CA" sz="2000" b="1" dirty="0" err="1" smtClean="0"/>
              <a:t>Boingo</a:t>
            </a:r>
            <a:endParaRPr lang="en-CA" sz="2000" b="1" dirty="0" smtClean="0"/>
          </a:p>
          <a:p>
            <a:endParaRPr lang="en-CA" dirty="0" smtClean="0"/>
          </a:p>
          <a:p>
            <a:r>
              <a:rPr lang="en-CA" sz="2200" b="1" dirty="0" smtClean="0">
                <a:solidFill>
                  <a:srgbClr val="C00000"/>
                </a:solidFill>
              </a:rPr>
              <a:t>Trim down the steps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Name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How are you paying</a:t>
            </a:r>
            <a:endParaRPr lang="en-CA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692696"/>
            <a:ext cx="8496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 err="1" smtClean="0"/>
              <a:t>Boingo’s</a:t>
            </a:r>
            <a:r>
              <a:rPr lang="en-CA" sz="2200" b="1" dirty="0" smtClean="0"/>
              <a:t> original on </a:t>
            </a:r>
            <a:r>
              <a:rPr lang="en-CA" sz="2200" b="1" dirty="0" smtClean="0">
                <a:solidFill>
                  <a:srgbClr val="C00000"/>
                </a:solidFill>
              </a:rPr>
              <a:t>a mobile device </a:t>
            </a:r>
            <a:br>
              <a:rPr lang="en-CA" sz="2200" b="1" dirty="0" smtClean="0">
                <a:solidFill>
                  <a:srgbClr val="C00000"/>
                </a:solidFill>
              </a:rPr>
            </a:br>
            <a:r>
              <a:rPr lang="en-CA" sz="2200" b="1" dirty="0" smtClean="0"/>
              <a:t>spanned over a series of 5 pages</a:t>
            </a:r>
            <a:br>
              <a:rPr lang="en-CA" sz="2200" b="1" dirty="0" smtClean="0"/>
            </a:br>
            <a:r>
              <a:rPr lang="en-CA" sz="2200" b="1" dirty="0" smtClean="0"/>
              <a:t>... Thus need change to simplify</a:t>
            </a:r>
            <a:endParaRPr lang="en-CA" sz="2200" b="1" dirty="0"/>
          </a:p>
        </p:txBody>
      </p:sp>
      <p:pic>
        <p:nvPicPr>
          <p:cNvPr id="12292" name="Picture 4" descr="C:\Users\Vivi\AppData\Local\Temp\SNAGHTML2366ac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4406782" cy="2736304"/>
          </a:xfrm>
          <a:prstGeom prst="rect">
            <a:avLst/>
          </a:prstGeom>
          <a:noFill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1762125"/>
            <a:ext cx="239077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427984" y="2996952"/>
            <a:ext cx="18002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Redesigned</a:t>
            </a:r>
            <a:br>
              <a:rPr lang="en-CA" sz="2000" dirty="0" smtClean="0"/>
            </a:br>
            <a:r>
              <a:rPr lang="en-CA" sz="2000" dirty="0" smtClean="0"/>
              <a:t> into 1 page</a:t>
            </a:r>
            <a:endParaRPr lang="en-CA" sz="2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427984" y="3789040"/>
            <a:ext cx="1728192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692696"/>
            <a:ext cx="849694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Summary on Form Length</a:t>
            </a:r>
            <a:r>
              <a:rPr lang="en-CA" sz="3200" dirty="0" smtClean="0">
                <a:solidFill>
                  <a:srgbClr val="C00000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  <a:p>
            <a:pPr marL="355600" indent="-355600">
              <a:buFont typeface="Arial" pitchFamily="34" charset="0"/>
              <a:buChar char="•"/>
            </a:pPr>
            <a:r>
              <a:rPr lang="en-CA" sz="2400" dirty="0" smtClean="0"/>
              <a:t>Review all questions you need to ask (needed?)</a:t>
            </a:r>
            <a:br>
              <a:rPr lang="en-CA" sz="2400" dirty="0" smtClean="0"/>
            </a:br>
            <a:endParaRPr lang="en-CA" sz="2400" dirty="0" smtClean="0"/>
          </a:p>
          <a:p>
            <a:pPr marL="355600" indent="-355600">
              <a:buFont typeface="Arial" pitchFamily="34" charset="0"/>
              <a:buChar char="•"/>
            </a:pPr>
            <a:r>
              <a:rPr lang="en-CA" sz="2400" dirty="0" smtClean="0"/>
              <a:t>If a form naturally breaks down into a few </a:t>
            </a:r>
            <a:r>
              <a:rPr lang="en-CA" sz="2400" u="sng" dirty="0" smtClean="0"/>
              <a:t>short topics</a:t>
            </a:r>
            <a:r>
              <a:rPr lang="en-CA" sz="2400" dirty="0" smtClean="0"/>
              <a:t>, use a single webpage</a:t>
            </a:r>
            <a:br>
              <a:rPr lang="en-CA" sz="2400" dirty="0" smtClean="0"/>
            </a:br>
            <a:endParaRPr lang="en-CA" sz="2400" dirty="0" smtClean="0"/>
          </a:p>
          <a:p>
            <a:pPr marL="355600" indent="-355600">
              <a:buFont typeface="Arial" pitchFamily="34" charset="0"/>
              <a:buChar char="•"/>
            </a:pPr>
            <a:r>
              <a:rPr lang="en-CA" sz="2400" dirty="0" smtClean="0"/>
              <a:t>Multiple pages help with organization</a:t>
            </a:r>
            <a:br>
              <a:rPr lang="en-CA" sz="2400" dirty="0" smtClean="0"/>
            </a:br>
            <a:r>
              <a:rPr lang="en-CA" sz="2400" dirty="0" smtClean="0"/>
              <a:t> .. But </a:t>
            </a:r>
            <a:r>
              <a:rPr lang="en-CA" sz="2400" b="1" u="sng" dirty="0" smtClean="0">
                <a:solidFill>
                  <a:srgbClr val="C00000"/>
                </a:solidFill>
              </a:rPr>
              <a:t>removing fields </a:t>
            </a:r>
            <a:r>
              <a:rPr lang="en-CA" sz="2400" b="1" dirty="0" smtClean="0">
                <a:solidFill>
                  <a:srgbClr val="C00000"/>
                </a:solidFill>
              </a:rPr>
              <a:t>has impact</a:t>
            </a:r>
            <a:r>
              <a:rPr lang="en-CA" sz="2400" dirty="0" smtClean="0"/>
              <a:t/>
            </a:r>
            <a:br>
              <a:rPr lang="en-CA" sz="2400" dirty="0" smtClean="0"/>
            </a:br>
            <a:endParaRPr lang="en-CA" sz="2400" dirty="0" smtClean="0"/>
          </a:p>
          <a:p>
            <a:pPr marL="355600" indent="-355600">
              <a:buFont typeface="Arial" pitchFamily="34" charset="0"/>
              <a:buChar char="•"/>
            </a:pPr>
            <a:r>
              <a:rPr lang="en-CA" sz="2400" dirty="0" smtClean="0"/>
              <a:t>When a form contains a large number of questions </a:t>
            </a:r>
            <a:r>
              <a:rPr lang="en-CA" sz="2400" dirty="0" smtClean="0">
                <a:solidFill>
                  <a:srgbClr val="C00000"/>
                </a:solidFill>
              </a:rPr>
              <a:t>related to a </a:t>
            </a:r>
            <a:r>
              <a:rPr lang="en-CA" sz="2400" u="sng" dirty="0" smtClean="0">
                <a:solidFill>
                  <a:srgbClr val="C00000"/>
                </a:solidFill>
              </a:rPr>
              <a:t>single topic </a:t>
            </a:r>
            <a:r>
              <a:rPr lang="en-CA" sz="2400" b="1" dirty="0" smtClean="0"/>
              <a:t>, </a:t>
            </a:r>
            <a:r>
              <a:rPr lang="en-CA" sz="2400" dirty="0" smtClean="0"/>
              <a:t>use</a:t>
            </a:r>
            <a:r>
              <a:rPr lang="en-CA" sz="2400" b="1" dirty="0" smtClean="0"/>
              <a:t> one long web page</a:t>
            </a:r>
            <a:br>
              <a:rPr lang="en-CA" sz="2400" b="1" dirty="0" smtClean="0"/>
            </a:br>
            <a:endParaRPr lang="en-CA" sz="2400" b="1" dirty="0" smtClean="0"/>
          </a:p>
          <a:p>
            <a:pPr marL="355600" indent="-355600">
              <a:buFont typeface="Arial" pitchFamily="34" charset="0"/>
              <a:buChar char="•"/>
            </a:pPr>
            <a:r>
              <a:rPr lang="en-CA" sz="2400" dirty="0" smtClean="0"/>
              <a:t>If  form contains a large number of questions that are </a:t>
            </a:r>
            <a:r>
              <a:rPr lang="en-CA" sz="2400" dirty="0" smtClean="0">
                <a:solidFill>
                  <a:srgbClr val="C00000"/>
                </a:solidFill>
              </a:rPr>
              <a:t>related by </a:t>
            </a:r>
            <a:r>
              <a:rPr lang="en-CA" sz="2400" u="sng" dirty="0" smtClean="0">
                <a:solidFill>
                  <a:srgbClr val="C00000"/>
                </a:solidFill>
              </a:rPr>
              <a:t>a few topics</a:t>
            </a:r>
            <a:r>
              <a:rPr lang="en-CA" sz="2400" dirty="0" smtClean="0"/>
              <a:t>, try </a:t>
            </a:r>
            <a:r>
              <a:rPr lang="en-CA" sz="2400" b="1" dirty="0" smtClean="0"/>
              <a:t>multiple pages</a:t>
            </a:r>
            <a:r>
              <a:rPr lang="en-CA" sz="2400" dirty="0" smtClean="0"/>
              <a:t/>
            </a:r>
            <a:br>
              <a:rPr lang="en-CA" sz="2400" dirty="0" smtClean="0"/>
            </a:br>
            <a:endParaRPr lang="en-CA" sz="2400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ORGANIZATION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1052736"/>
            <a:ext cx="48245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Form Structure</a:t>
            </a:r>
            <a:br>
              <a:rPr lang="en-CA" sz="3200" b="1" dirty="0" smtClean="0">
                <a:solidFill>
                  <a:srgbClr val="C00000"/>
                </a:solidFill>
              </a:rPr>
            </a:br>
            <a:endParaRPr lang="en-CA" sz="2400" b="1" dirty="0" smtClean="0"/>
          </a:p>
          <a:p>
            <a:pPr>
              <a:buFont typeface="Arial" pitchFamily="34" charset="0"/>
              <a:buChar char="•"/>
            </a:pPr>
            <a:r>
              <a:rPr lang="en-CA" sz="2400" b="1" dirty="0" smtClean="0"/>
              <a:t>Sequential</a:t>
            </a:r>
          </a:p>
          <a:p>
            <a:pPr>
              <a:buFont typeface="Arial" pitchFamily="34" charset="0"/>
              <a:buChar char="•"/>
            </a:pPr>
            <a:r>
              <a:rPr lang="en-CA" sz="2400" b="1" dirty="0" smtClean="0"/>
              <a:t>Non-Linear</a:t>
            </a:r>
          </a:p>
          <a:p>
            <a:pPr>
              <a:buFont typeface="Arial" pitchFamily="34" charset="0"/>
              <a:buChar char="•"/>
            </a:pPr>
            <a:r>
              <a:rPr lang="en-CA" sz="2400" b="1" dirty="0" smtClean="0"/>
              <a:t>In-Context</a:t>
            </a: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1916832"/>
            <a:ext cx="36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How do people navigate through forms?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Consider desktop, laptops, </a:t>
            </a:r>
            <a:r>
              <a:rPr lang="en-CA" sz="2400" dirty="0" err="1" smtClean="0"/>
              <a:t>ipads</a:t>
            </a:r>
            <a:r>
              <a:rPr lang="en-CA" sz="2400" dirty="0" smtClean="0"/>
              <a:t>, mobiles</a:t>
            </a:r>
          </a:p>
          <a:p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980728"/>
            <a:ext cx="604867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Form Structure</a:t>
            </a:r>
          </a:p>
          <a:p>
            <a:r>
              <a:rPr lang="en-CA" sz="2800" b="1" dirty="0" smtClean="0">
                <a:solidFill>
                  <a:srgbClr val="C00000"/>
                </a:solidFill>
              </a:rPr>
              <a:t>Let’s consider mobile device</a:t>
            </a:r>
            <a:endParaRPr lang="en-CA" sz="28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  <a:p>
            <a:r>
              <a:rPr lang="en-CA" sz="2800" b="1" dirty="0" smtClean="0">
                <a:solidFill>
                  <a:srgbClr val="C00000"/>
                </a:solidFill>
              </a:rPr>
              <a:t>Sequential</a:t>
            </a:r>
            <a:endParaRPr lang="en-CA" sz="2400" b="1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Groups of questions that have to be asked to complete a task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Go through each question in turn modifying</a:t>
            </a:r>
            <a:br>
              <a:rPr lang="en-CA" sz="2400" dirty="0" smtClean="0"/>
            </a:br>
            <a:endParaRPr lang="en-CA" sz="240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Examples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400" dirty="0" smtClean="0"/>
              <a:t>Registration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400" dirty="0" smtClean="0"/>
              <a:t>Checkout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400" dirty="0" smtClean="0"/>
              <a:t>Anything requires answers 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268760"/>
            <a:ext cx="239077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Connector 13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692696"/>
            <a:ext cx="5832648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Form Structure</a:t>
            </a:r>
            <a:br>
              <a:rPr lang="en-CA" sz="3200" b="1" dirty="0" smtClean="0">
                <a:solidFill>
                  <a:srgbClr val="C00000"/>
                </a:solidFill>
              </a:rPr>
            </a:br>
            <a:r>
              <a:rPr lang="en-CA" sz="3200" b="1" dirty="0" smtClean="0">
                <a:solidFill>
                  <a:srgbClr val="C00000"/>
                </a:solidFill>
              </a:rPr>
              <a:t>on Mobile Devices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  <a:p>
            <a:r>
              <a:rPr lang="en-CA" sz="2800" b="1" dirty="0" smtClean="0">
                <a:solidFill>
                  <a:srgbClr val="C00000"/>
                </a:solidFill>
              </a:rPr>
              <a:t>Non-Linear</a:t>
            </a:r>
            <a:endParaRPr lang="en-CA" sz="2000" b="1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No need to go through each field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Input can be separately modified.</a:t>
            </a:r>
            <a:br>
              <a:rPr lang="en-CA" sz="2000" dirty="0" smtClean="0"/>
            </a:br>
            <a:endParaRPr lang="en-CA" sz="110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/>
            </a:r>
            <a:br>
              <a:rPr lang="en-CA" sz="2000" dirty="0" smtClean="0"/>
            </a:br>
            <a:endParaRPr lang="en-CA" sz="105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Each possible input can be selected and edited in a </a:t>
            </a:r>
            <a:r>
              <a:rPr lang="en-CA" sz="2000" u="sng" dirty="0" smtClean="0"/>
              <a:t>separate</a:t>
            </a:r>
            <a:r>
              <a:rPr lang="en-CA" sz="2000" dirty="0" smtClean="0"/>
              <a:t> screen or dialog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Get the person to the information they want to modify/remove quickly and easily</a:t>
            </a:r>
            <a:br>
              <a:rPr lang="en-CA" sz="2000" dirty="0" smtClean="0"/>
            </a:br>
            <a:endParaRPr lang="en-CA" sz="200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Focus:  on finding exactly what you need to change directly 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/>
          <a:srcRect r="8580" b="8993"/>
          <a:stretch>
            <a:fillRect/>
          </a:stretch>
        </p:blipFill>
        <p:spPr bwMode="auto">
          <a:xfrm>
            <a:off x="6444208" y="3491447"/>
            <a:ext cx="2448272" cy="33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 flipV="1">
            <a:off x="5508104" y="1196752"/>
            <a:ext cx="936104" cy="273630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4" cstate="print"/>
          <a:srcRect r="10079" b="11864"/>
          <a:stretch>
            <a:fillRect/>
          </a:stretch>
        </p:blipFill>
        <p:spPr bwMode="auto">
          <a:xfrm>
            <a:off x="6444208" y="0"/>
            <a:ext cx="2399907" cy="3094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692696"/>
            <a:ext cx="53285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Form Structure</a:t>
            </a:r>
            <a:br>
              <a:rPr lang="en-CA" sz="3200" b="1" dirty="0" smtClean="0">
                <a:solidFill>
                  <a:srgbClr val="C00000"/>
                </a:solidFill>
              </a:rPr>
            </a:br>
            <a:r>
              <a:rPr lang="en-CA" sz="3200" b="1" dirty="0" smtClean="0">
                <a:solidFill>
                  <a:srgbClr val="C00000"/>
                </a:solidFill>
              </a:rPr>
              <a:t>on Mobile Devices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  <a:p>
            <a:r>
              <a:rPr lang="en-CA" sz="3200" b="1" dirty="0" smtClean="0">
                <a:solidFill>
                  <a:srgbClr val="C00000"/>
                </a:solidFill>
              </a:rPr>
              <a:t>In-Context</a:t>
            </a:r>
            <a:endParaRPr lang="en-CA" sz="2400" b="1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Provide a way to quickly contribute or create without a lot of effort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Feature of </a:t>
            </a:r>
            <a:r>
              <a:rPr lang="en-CA" sz="2400" u="sng" dirty="0" smtClean="0"/>
              <a:t>inline (direct) expands</a:t>
            </a:r>
            <a:endParaRPr lang="en-CA" sz="1200" u="sng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Applies to those who want to contribute fast! And directly!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Contributing directly with one simple touch (</a:t>
            </a:r>
            <a:r>
              <a:rPr lang="en-CA" sz="2400" b="1" u="sng" dirty="0" smtClean="0"/>
              <a:t>direct inline </a:t>
            </a:r>
            <a:r>
              <a:rPr lang="en-CA" sz="2400" b="1" dirty="0" smtClean="0"/>
              <a:t>editing)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rcRect t="9750"/>
          <a:stretch>
            <a:fillRect/>
          </a:stretch>
        </p:blipFill>
        <p:spPr bwMode="auto">
          <a:xfrm>
            <a:off x="6444208" y="3933056"/>
            <a:ext cx="2455490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5940152" y="1556792"/>
            <a:ext cx="1080120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580112" y="4653136"/>
            <a:ext cx="936104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0"/>
            <a:ext cx="306705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692696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Removing Unnecessary Information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779912" y="1484784"/>
            <a:ext cx="53640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In 2003 </a:t>
            </a:r>
            <a:r>
              <a:rPr lang="en-CA" sz="2000" dirty="0" err="1" smtClean="0"/>
              <a:t>Ebay</a:t>
            </a:r>
            <a:r>
              <a:rPr lang="en-CA" sz="2000" dirty="0" smtClean="0"/>
              <a:t> had standard questions</a:t>
            </a:r>
            <a:r>
              <a:rPr lang="en-CA" dirty="0" smtClean="0"/>
              <a:t>: </a:t>
            </a:r>
          </a:p>
          <a:p>
            <a:r>
              <a:rPr lang="en-CA" dirty="0" smtClean="0"/>
              <a:t>And then moved you into the </a:t>
            </a:r>
            <a:r>
              <a:rPr lang="en-CA" dirty="0" smtClean="0">
                <a:solidFill>
                  <a:srgbClr val="C00000"/>
                </a:solidFill>
              </a:rPr>
              <a:t>Optional Questions</a:t>
            </a:r>
          </a:p>
          <a:p>
            <a:endParaRPr lang="en-CA" dirty="0" smtClean="0"/>
          </a:p>
          <a:p>
            <a:r>
              <a:rPr lang="en-CA" sz="2000" b="1" dirty="0" smtClean="0">
                <a:solidFill>
                  <a:srgbClr val="C00000"/>
                </a:solidFill>
              </a:rPr>
              <a:t>What Happened? 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Key point of drop off in this form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Intrusive? </a:t>
            </a:r>
          </a:p>
          <a:p>
            <a:endParaRPr lang="en-CA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40768"/>
            <a:ext cx="31527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09120"/>
            <a:ext cx="468709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79712" y="4437112"/>
            <a:ext cx="2592288" cy="242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Removing Unnecessary Information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644008" y="4164955"/>
            <a:ext cx="4824536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solidFill>
                  <a:srgbClr val="C00000"/>
                </a:solidFill>
              </a:rPr>
              <a:t>PayPal redesigned: </a:t>
            </a:r>
          </a:p>
          <a:p>
            <a:r>
              <a:rPr lang="en-CA" dirty="0" smtClean="0"/>
              <a:t>The moment the </a:t>
            </a:r>
            <a:r>
              <a:rPr lang="en-CA" u="sng" dirty="0" smtClean="0"/>
              <a:t>card# </a:t>
            </a:r>
            <a:r>
              <a:rPr lang="en-CA" dirty="0" smtClean="0"/>
              <a:t>is entered</a:t>
            </a:r>
          </a:p>
          <a:p>
            <a:r>
              <a:rPr lang="en-CA" dirty="0" smtClean="0"/>
              <a:t>Payment type is recognized.</a:t>
            </a:r>
          </a:p>
          <a:p>
            <a:r>
              <a:rPr lang="en-CA" dirty="0" err="1" smtClean="0"/>
              <a:t>Ie</a:t>
            </a:r>
            <a:r>
              <a:rPr lang="en-CA" dirty="0" smtClean="0"/>
              <a:t>. Begins with</a:t>
            </a:r>
            <a:br>
              <a:rPr lang="en-CA" dirty="0" smtClean="0"/>
            </a:br>
            <a:r>
              <a:rPr lang="en-CA" dirty="0" smtClean="0"/>
              <a:t> “42” - Visa</a:t>
            </a:r>
          </a:p>
          <a:p>
            <a:r>
              <a:rPr lang="en-CA" dirty="0" smtClean="0"/>
              <a:t>“5” -  </a:t>
            </a:r>
            <a:r>
              <a:rPr lang="en-CA" dirty="0" err="1" smtClean="0"/>
              <a:t>Mastercard</a:t>
            </a:r>
            <a:endParaRPr lang="en-CA" dirty="0" smtClean="0"/>
          </a:p>
          <a:p>
            <a:r>
              <a:rPr lang="en-CA" dirty="0" smtClean="0"/>
              <a:t>“3”  -  American Express</a:t>
            </a:r>
          </a:p>
          <a:p>
            <a:r>
              <a:rPr lang="en-CA" dirty="0" smtClean="0"/>
              <a:t>“6” -   Discover</a:t>
            </a:r>
            <a:br>
              <a:rPr lang="en-CA" dirty="0" smtClean="0"/>
            </a:br>
            <a:endParaRPr lang="en-CA" sz="900" dirty="0" smtClean="0"/>
          </a:p>
          <a:p>
            <a:r>
              <a:rPr lang="en-CA" sz="1400" dirty="0" smtClean="0">
                <a:hlinkClick r:id="rId3"/>
              </a:rPr>
              <a:t>http://en.wikipedia.org/wiki/Bank_card_number</a:t>
            </a:r>
            <a:endParaRPr lang="en-CA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 cstate="print"/>
          <a:srcRect l="3224" t="16555" r="4897" b="6191"/>
          <a:stretch>
            <a:fillRect/>
          </a:stretch>
        </p:blipFill>
        <p:spPr bwMode="auto">
          <a:xfrm>
            <a:off x="395536" y="4221088"/>
            <a:ext cx="4104456" cy="201622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124744"/>
            <a:ext cx="6408712" cy="28690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FORMS – What Forms Offer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51520" y="764704"/>
            <a:ext cx="6912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Web forms allow us to communicate for a service or a product  that we are interested in</a:t>
            </a:r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lum bright="-10000"/>
          </a:blip>
          <a:srcRect t="5380"/>
          <a:stretch>
            <a:fillRect/>
          </a:stretch>
        </p:blipFill>
        <p:spPr bwMode="auto">
          <a:xfrm>
            <a:off x="899592" y="1490353"/>
            <a:ext cx="7056784" cy="536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Layout of Forms – Path to Completion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/>
          <a:srcRect r="3802"/>
          <a:stretch>
            <a:fillRect/>
          </a:stretch>
        </p:blipFill>
        <p:spPr bwMode="auto">
          <a:xfrm>
            <a:off x="0" y="1484784"/>
            <a:ext cx="6084168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916832"/>
            <a:ext cx="60864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8144" y="2996952"/>
            <a:ext cx="3275856" cy="14311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dirty="0" smtClean="0">
                <a:solidFill>
                  <a:srgbClr val="C00000"/>
                </a:solidFill>
              </a:rPr>
              <a:t>Clear Path to Completion:</a:t>
            </a:r>
          </a:p>
          <a:p>
            <a:r>
              <a:rPr lang="en-CA" sz="2000" dirty="0" smtClean="0">
                <a:solidFill>
                  <a:srgbClr val="C00000"/>
                </a:solidFill>
              </a:rPr>
              <a:t>Easy to understand ?</a:t>
            </a:r>
          </a:p>
          <a:p>
            <a:r>
              <a:rPr lang="en-CA" sz="2000" dirty="0" smtClean="0">
                <a:solidFill>
                  <a:srgbClr val="C00000"/>
                </a:solidFill>
              </a:rPr>
              <a:t>Easy to Follow? </a:t>
            </a:r>
          </a:p>
          <a:p>
            <a:r>
              <a:rPr lang="en-CA" dirty="0" smtClean="0"/>
              <a:t/>
            </a:r>
            <a:br>
              <a:rPr lang="en-CA" dirty="0" smtClean="0"/>
            </a:br>
            <a:endParaRPr lang="en-CA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Layout of Forms – Path to Completion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580112" y="1268760"/>
            <a:ext cx="33843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CA" sz="2000" dirty="0" smtClean="0">
                <a:solidFill>
                  <a:srgbClr val="C00000"/>
                </a:solidFill>
              </a:rPr>
              <a:t>Clear Path: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Straight  linear path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See yellow button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Aligning input fields to show start to finish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C00000"/>
                </a:solidFill>
              </a:rPr>
              <a:t>Let them know where they are in the ________</a:t>
            </a:r>
            <a:br>
              <a:rPr lang="en-CA" sz="2000" b="1" dirty="0" smtClean="0">
                <a:solidFill>
                  <a:srgbClr val="C00000"/>
                </a:solidFill>
              </a:rPr>
            </a:br>
            <a:endParaRPr lang="en-CA" sz="2000" b="1" dirty="0" smtClean="0">
              <a:solidFill>
                <a:srgbClr val="C00000"/>
              </a:solidFill>
            </a:endParaRPr>
          </a:p>
          <a:p>
            <a:r>
              <a:rPr lang="en-CA" sz="2000" dirty="0" smtClean="0">
                <a:solidFill>
                  <a:srgbClr val="C00000"/>
                </a:solidFill>
              </a:rPr>
              <a:t>Eye Tracking  Facts</a:t>
            </a:r>
          </a:p>
          <a:p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Red:  Areas gaze _____</a:t>
            </a:r>
          </a:p>
          <a:p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Green:  Areas ______</a:t>
            </a:r>
          </a:p>
          <a:p>
            <a:r>
              <a:rPr lang="en-CA" sz="2000" dirty="0" smtClean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CA" sz="2000" dirty="0" smtClean="0">
                <a:solidFill>
                  <a:srgbClr val="C00000"/>
                </a:solidFill>
              </a:rPr>
              <a:t>Eye Fixation</a:t>
            </a:r>
            <a:endParaRPr lang="en-CA" sz="900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12776"/>
            <a:ext cx="5489779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4977705"/>
            <a:ext cx="1368152" cy="188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Layout of Forms – Path to Completion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084168" y="1340768"/>
            <a:ext cx="3275856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Two column form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Designed for desktop?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Designed for mobile ?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7800" indent="-177800"/>
            <a:r>
              <a:rPr lang="en-CA" sz="2000" b="1" dirty="0" smtClean="0">
                <a:solidFill>
                  <a:srgbClr val="C00000"/>
                </a:solidFill>
              </a:rPr>
              <a:t>PROBLEM</a:t>
            </a:r>
            <a:r>
              <a:rPr lang="en-CA" sz="2000" b="1" dirty="0" smtClean="0">
                <a:solidFill>
                  <a:srgbClr val="C00000"/>
                </a:solidFill>
              </a:rPr>
              <a:t>: you can’t see the </a:t>
            </a:r>
            <a:r>
              <a:rPr lang="en-CA" sz="2000" b="1" dirty="0" err="1" smtClean="0">
                <a:solidFill>
                  <a:srgbClr val="C00000"/>
                </a:solidFill>
              </a:rPr>
              <a:t>abel</a:t>
            </a:r>
            <a:r>
              <a:rPr lang="en-CA" sz="2000" b="1" dirty="0" smtClean="0">
                <a:solidFill>
                  <a:srgbClr val="C00000"/>
                </a:solidFill>
              </a:rPr>
              <a:t> </a:t>
            </a:r>
            <a:endParaRPr lang="en-CA" sz="2000" b="1" dirty="0" smtClean="0">
              <a:solidFill>
                <a:srgbClr val="C00000"/>
              </a:solidFill>
            </a:endParaRPr>
          </a:p>
          <a:p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CA" dirty="0" smtClean="0"/>
              <a:t/>
            </a:r>
            <a:br>
              <a:rPr lang="en-CA" dirty="0" smtClean="0"/>
            </a:br>
            <a:endParaRPr lang="en-CA" sz="900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268760"/>
            <a:ext cx="316835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4" cstate="print"/>
          <a:srcRect l="5104" r="3032"/>
          <a:stretch>
            <a:fillRect/>
          </a:stretch>
        </p:blipFill>
        <p:spPr bwMode="auto">
          <a:xfrm>
            <a:off x="3419872" y="1268760"/>
            <a:ext cx="2592288" cy="4904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4005064"/>
            <a:ext cx="44672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Layout of Forms – Path to Completion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40768"/>
            <a:ext cx="5544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868144" y="1340768"/>
            <a:ext cx="3275856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Progress indicators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Forms to show you where you are in the Process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# of steps are pointed out</a:t>
            </a:r>
          </a:p>
          <a:p>
            <a:pPr marL="177800" indent="-177800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7800" indent="-177800"/>
            <a:r>
              <a:rPr lang="en-CA" sz="2000" b="1" dirty="0" smtClean="0">
                <a:solidFill>
                  <a:srgbClr val="C00000"/>
                </a:solidFill>
              </a:rPr>
              <a:t>PROBLEM: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Some will lie</a:t>
            </a:r>
          </a:p>
          <a:p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CA" dirty="0" smtClean="0"/>
              <a:t/>
            </a:r>
            <a:br>
              <a:rPr lang="en-CA" dirty="0" smtClean="0"/>
            </a:br>
            <a:endParaRPr lang="en-CA" sz="900" dirty="0" smtClean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4005064"/>
            <a:ext cx="56769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Tabbing between Input Fields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51520" y="1268760"/>
            <a:ext cx="5184576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 you use the mouse to move through Form fields? or thru the keyboard?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Stats: 60% use tabs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Clear path to completion: “tabbing feature”  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sz="900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2780928"/>
            <a:ext cx="273630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708920"/>
            <a:ext cx="2520280" cy="397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579096" y="1340768"/>
            <a:ext cx="356490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CA" sz="2000" b="1" dirty="0" smtClean="0">
                <a:solidFill>
                  <a:srgbClr val="C00000"/>
                </a:solidFill>
              </a:rPr>
              <a:t>2 Column Layout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Difficult to know where you are going?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Not good for mobile devices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sz="9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652120" y="2852936"/>
            <a:ext cx="33123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Code forms: 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How people move through fields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Layout in source order (1</a:t>
            </a:r>
            <a:r>
              <a:rPr lang="en-CA" sz="2000" baseline="30000" dirty="0" smtClean="0"/>
              <a:t>st</a:t>
            </a:r>
            <a:r>
              <a:rPr lang="en-CA" sz="2000" dirty="0" smtClean="0"/>
              <a:t>, 2</a:t>
            </a:r>
            <a:r>
              <a:rPr lang="en-CA" sz="2000" baseline="30000" dirty="0" smtClean="0"/>
              <a:t>nd</a:t>
            </a:r>
            <a:r>
              <a:rPr lang="en-CA" sz="2000" dirty="0" smtClean="0"/>
              <a:t>, 3</a:t>
            </a:r>
            <a:r>
              <a:rPr lang="en-CA" sz="2000" baseline="30000" dirty="0" smtClean="0"/>
              <a:t>rd </a:t>
            </a:r>
            <a:r>
              <a:rPr lang="en-CA" sz="2000" dirty="0" smtClean="0"/>
              <a:t> etc. )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Design Layout knowing people will tab through </a:t>
            </a:r>
            <a:r>
              <a:rPr lang="en-CA" dirty="0" smtClean="0"/>
              <a:t>them </a:t>
            </a:r>
          </a:p>
          <a:p>
            <a:endParaRPr lang="en-CA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92696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Input Labels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51520" y="1268760"/>
            <a:ext cx="518457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CA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Left-Label Alignment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sz="900" dirty="0" smtClean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00808"/>
            <a:ext cx="581222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4365104"/>
            <a:ext cx="2474967" cy="224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92080" y="260648"/>
            <a:ext cx="3851920" cy="4862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Left- Aligned Layout </a:t>
            </a:r>
            <a:br>
              <a:rPr lang="en-CA" sz="2000" b="1" dirty="0" smtClean="0"/>
            </a:br>
            <a:r>
              <a:rPr lang="en-CA" sz="2000" b="1" dirty="0" smtClean="0"/>
              <a:t>works well for :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When data required is unfamiliar – take more time to understand what is asked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Can easily scan labels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Less clear association between label and field because of distance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Requires less vertical space</a:t>
            </a:r>
          </a:p>
          <a:p>
            <a:pPr marL="177800" indent="-177800"/>
            <a:endParaRPr lang="en-CA" dirty="0" smtClean="0"/>
          </a:p>
          <a:p>
            <a:pPr marL="177800" indent="-177800"/>
            <a:r>
              <a:rPr lang="en-CA" b="1" dirty="0" smtClean="0"/>
              <a:t>But: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Changing label </a:t>
            </a:r>
            <a:r>
              <a:rPr lang="en-CA" u="sng" dirty="0" smtClean="0"/>
              <a:t>length</a:t>
            </a:r>
            <a:r>
              <a:rPr lang="en-CA" dirty="0" smtClean="0"/>
              <a:t> may </a:t>
            </a:r>
            <a:r>
              <a:rPr lang="en-CA" dirty="0" smtClean="0"/>
              <a:t>impair layout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u="sng" dirty="0" smtClean="0"/>
              <a:t>Distance</a:t>
            </a:r>
            <a:r>
              <a:rPr lang="en-CA" dirty="0" smtClean="0"/>
              <a:t> between </a:t>
            </a:r>
            <a:r>
              <a:rPr lang="en-CA" dirty="0" smtClean="0"/>
              <a:t>Adjacency of label and corresponding input field </a:t>
            </a:r>
          </a:p>
          <a:p>
            <a:pPr marL="177800" indent="-177800">
              <a:buFont typeface="Arial" pitchFamily="34" charset="0"/>
              <a:buChar char="•"/>
            </a:pP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692696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Input Labels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79512" y="1412776"/>
            <a:ext cx="518457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CA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Right-Label Alignment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sz="900" dirty="0" smtClean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16832"/>
            <a:ext cx="484822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3645024"/>
            <a:ext cx="3168352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48064" y="188640"/>
            <a:ext cx="3995936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Right- Aligned Layout  works well for: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Clear association between label and field because of distance (tight) 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Requires less vertical space</a:t>
            </a:r>
          </a:p>
          <a:p>
            <a:pPr marL="177800" indent="-177800"/>
            <a:endParaRPr lang="en-CA" dirty="0" smtClean="0"/>
          </a:p>
          <a:p>
            <a:pPr marL="177800" indent="-177800"/>
            <a:r>
              <a:rPr lang="en-CA" b="1" dirty="0" smtClean="0"/>
              <a:t>But: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More difficult to scan labels because of jag.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Faster completion times </a:t>
            </a:r>
            <a:br>
              <a:rPr lang="en-CA" dirty="0" smtClean="0"/>
            </a:br>
            <a:r>
              <a:rPr lang="en-CA" dirty="0" smtClean="0"/>
              <a:t>50% faster than left aligned labels</a:t>
            </a:r>
            <a:br>
              <a:rPr lang="en-CA" dirty="0" smtClean="0"/>
            </a:br>
            <a:r>
              <a:rPr lang="en-CA" dirty="0" smtClean="0">
                <a:solidFill>
                  <a:srgbClr val="C00000"/>
                </a:solidFill>
              </a:rPr>
              <a:t>Why?  </a:t>
            </a:r>
            <a:r>
              <a:rPr lang="en-CA" u="sng" dirty="0" smtClean="0">
                <a:solidFill>
                  <a:srgbClr val="C00000"/>
                </a:solidFill>
              </a:rPr>
              <a:t>Eye Fixation</a:t>
            </a:r>
            <a:r>
              <a:rPr lang="en-CA" dirty="0" smtClean="0">
                <a:solidFill>
                  <a:srgbClr val="C00000"/>
                </a:solidFill>
              </a:rPr>
              <a:t> </a:t>
            </a:r>
            <a:r>
              <a:rPr lang="en-CA" dirty="0" smtClean="0"/>
              <a:t>(see </a:t>
            </a:r>
            <a:r>
              <a:rPr lang="en-CA" dirty="0" smtClean="0"/>
              <a:t>later) </a:t>
            </a:r>
          </a:p>
          <a:p>
            <a:pPr marL="177800" indent="-177800">
              <a:buFont typeface="Arial" pitchFamily="34" charset="0"/>
              <a:buChar char="•"/>
            </a:pPr>
            <a:endParaRPr lang="en-CA" dirty="0" smtClean="0"/>
          </a:p>
          <a:p>
            <a:pPr marL="177800" indent="-177800"/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76470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Input Labels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0" y="126876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CA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Top-Aligned Labels</a:t>
            </a:r>
            <a:endParaRPr lang="en-CA" sz="1050" b="1" dirty="0" smtClean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16832"/>
            <a:ext cx="426720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837490"/>
            <a:ext cx="3240360" cy="402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136808"/>
            <a:ext cx="4572000" cy="30239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Top- Aligned  Layout</a:t>
            </a:r>
            <a:br>
              <a:rPr lang="en-CA" sz="2000" b="1" dirty="0" smtClean="0"/>
            </a:br>
            <a:r>
              <a:rPr lang="en-CA" sz="2000" b="1" dirty="0" smtClean="0"/>
              <a:t>works well for: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When data being collected is familiar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Even </a:t>
            </a:r>
            <a:r>
              <a:rPr lang="en-CA" sz="2000" u="sng" dirty="0" smtClean="0"/>
              <a:t>faster</a:t>
            </a:r>
            <a:r>
              <a:rPr lang="en-CA" sz="2000" dirty="0" smtClean="0"/>
              <a:t> completion </a:t>
            </a:r>
            <a:r>
              <a:rPr lang="en-CA" sz="2000" dirty="0" smtClean="0"/>
              <a:t>(left/right aligned)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Easier to code... No tables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Better format </a:t>
            </a:r>
            <a:r>
              <a:rPr lang="en-CA" sz="2000" dirty="0" smtClean="0"/>
              <a:t>for </a:t>
            </a:r>
            <a:r>
              <a:rPr lang="en-CA" sz="2000" u="sng" dirty="0" smtClean="0"/>
              <a:t>mobile</a:t>
            </a:r>
            <a:r>
              <a:rPr lang="en-CA" sz="2000" dirty="0" smtClean="0"/>
              <a:t>(fits </a:t>
            </a:r>
            <a:r>
              <a:rPr lang="en-CA" sz="2000" dirty="0" smtClean="0"/>
              <a:t>nicer)</a:t>
            </a:r>
          </a:p>
          <a:p>
            <a:pPr marL="177800" indent="-177800"/>
            <a:endParaRPr lang="en-CA" sz="1050" b="1" dirty="0" smtClean="0"/>
          </a:p>
          <a:p>
            <a:pPr marL="177800" indent="-177800"/>
            <a:r>
              <a:rPr lang="en-CA" sz="2000" b="1" dirty="0" smtClean="0"/>
              <a:t>But: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Needs more vertical space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692696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Comparison of Left &amp;  Right &amp; Top Aligned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3574344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1484784"/>
            <a:ext cx="280831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1412776"/>
            <a:ext cx="3059832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Connector 13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764704"/>
            <a:ext cx="77048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Eye Tracking and Filling out Forms</a:t>
            </a:r>
            <a:endParaRPr lang="en-CA" sz="32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CA" sz="2400" b="1" dirty="0" smtClean="0"/>
              <a:t>Why is one technique faster than others?</a:t>
            </a:r>
          </a:p>
          <a:p>
            <a:pPr>
              <a:buFont typeface="Arial" pitchFamily="34" charset="0"/>
              <a:buChar char="•"/>
            </a:pPr>
            <a:r>
              <a:rPr lang="en-CA" dirty="0" smtClean="0"/>
              <a:t>Eye Tracking Studies – Mateo </a:t>
            </a:r>
            <a:r>
              <a:rPr lang="en-CA" dirty="0" err="1" smtClean="0"/>
              <a:t>Penzo</a:t>
            </a:r>
            <a:endParaRPr lang="en-CA" dirty="0" smtClean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772816"/>
            <a:ext cx="1668027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3501008"/>
            <a:ext cx="197712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988840"/>
            <a:ext cx="22383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4221088"/>
            <a:ext cx="1584176" cy="193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23528" y="1988840"/>
            <a:ext cx="36724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Left-Aligned Labels: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A couple of eye movements to make the association with input field and label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395536" y="3284984"/>
            <a:ext cx="38884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Right-Aligned Labels: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Eye fixation is cut in half.</a:t>
            </a:r>
            <a:br>
              <a:rPr lang="en-CA" dirty="0" smtClean="0"/>
            </a:br>
            <a:r>
              <a:rPr lang="en-CA" dirty="0" smtClean="0"/>
              <a:t>Less eye movement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Thus completion </a:t>
            </a:r>
            <a:r>
              <a:rPr lang="en-CA" dirty="0" smtClean="0"/>
              <a:t>– </a:t>
            </a:r>
            <a:r>
              <a:rPr lang="en-CA" u="sng" dirty="0" smtClean="0"/>
              <a:t>half time</a:t>
            </a:r>
            <a:endParaRPr lang="en-CA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323528" y="4653136"/>
            <a:ext cx="5112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Top-Aligned Labels: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Users can capture both labels and fields with</a:t>
            </a:r>
            <a:br>
              <a:rPr lang="en-CA" dirty="0" smtClean="0"/>
            </a:br>
            <a:r>
              <a:rPr lang="en-CA" dirty="0" smtClean="0"/>
              <a:t> a single eye movement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Thus the </a:t>
            </a:r>
            <a:r>
              <a:rPr lang="en-CA" u="sng" dirty="0" smtClean="0"/>
              <a:t>fastes</a:t>
            </a:r>
            <a:r>
              <a:rPr lang="en-CA" u="sng" dirty="0" smtClean="0"/>
              <a:t>t of all </a:t>
            </a:r>
            <a:endParaRPr lang="en-CA" u="sng" dirty="0">
              <a:solidFill>
                <a:srgbClr val="C0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6027003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>
                <a:solidFill>
                  <a:srgbClr val="C00000"/>
                </a:solidFill>
              </a:rPr>
              <a:t>Direct Correlation</a:t>
            </a:r>
            <a:br>
              <a:rPr lang="en-CA" sz="2400" b="1" dirty="0" smtClean="0">
                <a:solidFill>
                  <a:srgbClr val="C00000"/>
                </a:solidFill>
              </a:rPr>
            </a:br>
            <a:r>
              <a:rPr lang="en-CA" sz="2400" b="1" u="sng" dirty="0" smtClean="0">
                <a:solidFill>
                  <a:srgbClr val="C00000"/>
                </a:solidFill>
              </a:rPr>
              <a:t>Less</a:t>
            </a:r>
            <a:r>
              <a:rPr lang="en-CA" sz="2400" b="1" dirty="0" smtClean="0">
                <a:solidFill>
                  <a:srgbClr val="C00000"/>
                </a:solidFill>
              </a:rPr>
              <a:t> Eye </a:t>
            </a:r>
            <a:r>
              <a:rPr lang="en-CA" sz="2400" b="1" dirty="0" smtClean="0">
                <a:solidFill>
                  <a:srgbClr val="C00000"/>
                </a:solidFill>
              </a:rPr>
              <a:t>Movement </a:t>
            </a:r>
            <a:r>
              <a:rPr lang="en-CA" sz="2400" b="1" dirty="0" smtClean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CA" sz="2400" b="1" u="sng" dirty="0" smtClean="0">
                <a:solidFill>
                  <a:srgbClr val="C00000"/>
                </a:solidFill>
                <a:sym typeface="Wingdings" pitchFamily="2" charset="2"/>
              </a:rPr>
              <a:t>Less</a:t>
            </a:r>
            <a:r>
              <a:rPr lang="en-CA" sz="2400" b="1" dirty="0" smtClean="0">
                <a:solidFill>
                  <a:srgbClr val="C00000"/>
                </a:solidFill>
                <a:sym typeface="Wingdings" pitchFamily="2" charset="2"/>
              </a:rPr>
              <a:t> time </a:t>
            </a:r>
            <a:r>
              <a:rPr lang="en-CA" sz="2400" b="1" dirty="0" smtClean="0">
                <a:solidFill>
                  <a:srgbClr val="C00000"/>
                </a:solidFill>
                <a:sym typeface="Wingdings" pitchFamily="2" charset="2"/>
              </a:rPr>
              <a:t>to </a:t>
            </a:r>
            <a:r>
              <a:rPr lang="en-CA" sz="2400" b="1" dirty="0" smtClean="0">
                <a:solidFill>
                  <a:srgbClr val="C00000"/>
                </a:solidFill>
              </a:rPr>
              <a:t>Complete</a:t>
            </a:r>
            <a:endParaRPr lang="en-CA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79512" y="836712"/>
            <a:ext cx="49685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Web forms allow us to communicate for a service or a product  that we are interested in</a:t>
            </a:r>
            <a:endParaRPr lang="en-CA" b="1" dirty="0" smtClean="0">
              <a:solidFill>
                <a:srgbClr val="C00000"/>
              </a:solidFill>
            </a:endParaRPr>
          </a:p>
          <a:p>
            <a:pPr algn="ctr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204864"/>
            <a:ext cx="4337350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4572000" y="1601416"/>
            <a:ext cx="457200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FORMS – What Forms Offer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92696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Forms and Mobile Devices</a:t>
            </a:r>
          </a:p>
          <a:p>
            <a:r>
              <a:rPr lang="en-CA" sz="2400" b="1" dirty="0" smtClean="0">
                <a:solidFill>
                  <a:srgbClr val="C00000"/>
                </a:solidFill>
              </a:rPr>
              <a:t>Left Aligned Labels</a:t>
            </a:r>
            <a:endParaRPr lang="en-CA" sz="24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868144" y="2276872"/>
            <a:ext cx="3024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Problem with </a:t>
            </a:r>
            <a:br>
              <a:rPr lang="en-CA" sz="2400" b="1" dirty="0" smtClean="0"/>
            </a:br>
            <a:r>
              <a:rPr lang="en-CA" sz="2400" b="1" dirty="0" smtClean="0"/>
              <a:t>Left-Aligned Form </a:t>
            </a:r>
            <a:br>
              <a:rPr lang="en-CA" sz="2400" b="1" dirty="0" smtClean="0"/>
            </a:br>
            <a:endParaRPr lang="en-CA" sz="1200" b="1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400" dirty="0" smtClean="0"/>
              <a:t>Cannot see the question</a:t>
            </a:r>
          </a:p>
          <a:p>
            <a:pPr>
              <a:buFontTx/>
              <a:buChar char="-"/>
            </a:pPr>
            <a:endParaRPr lang="en-CA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28800"/>
            <a:ext cx="2667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1828800"/>
            <a:ext cx="2667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Connector 13"/>
          <p:cNvCxnSpPr/>
          <p:nvPr/>
        </p:nvCxnSpPr>
        <p:spPr>
          <a:xfrm>
            <a:off x="179512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107504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92696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Forms and Mobile Devices</a:t>
            </a:r>
          </a:p>
          <a:p>
            <a:r>
              <a:rPr lang="en-CA" sz="2800" b="1" dirty="0" smtClean="0">
                <a:solidFill>
                  <a:srgbClr val="C00000"/>
                </a:solidFill>
              </a:rPr>
              <a:t>Top-Aligned Labels</a:t>
            </a:r>
            <a:endParaRPr lang="en-CA" sz="28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041125"/>
            <a:ext cx="2592288" cy="48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2132856"/>
            <a:ext cx="2344307" cy="453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5652120" y="2348880"/>
            <a:ext cx="3059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Field Zoom capability of mobile</a:t>
            </a:r>
            <a:br>
              <a:rPr lang="en-CA" sz="2400" b="1" dirty="0" smtClean="0"/>
            </a:br>
            <a:endParaRPr lang="en-CA" sz="2400" b="1" dirty="0" smtClean="0"/>
          </a:p>
          <a:p>
            <a:r>
              <a:rPr lang="en-CA" sz="2400" b="1" dirty="0" smtClean="0"/>
              <a:t>Top-Aligned Form</a:t>
            </a:r>
            <a:br>
              <a:rPr lang="en-CA" sz="2400" b="1" dirty="0" smtClean="0"/>
            </a:br>
            <a:endParaRPr lang="en-CA" sz="1200" b="1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Zooms into field on a smaller screen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So that you can enter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Thus top-Aligned Labels easy</a:t>
            </a:r>
          </a:p>
          <a:p>
            <a:pPr>
              <a:buFontTx/>
              <a:buChar char="-"/>
            </a:pPr>
            <a:endParaRPr lang="en-CA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836712"/>
            <a:ext cx="77048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INPUT TYPES</a:t>
            </a:r>
          </a:p>
          <a:p>
            <a:r>
              <a:rPr lang="en-CA" b="1" dirty="0" smtClean="0">
                <a:solidFill>
                  <a:srgbClr val="C00000"/>
                </a:solidFill>
              </a:rPr>
              <a:t>Next lecture, we’ll look at designing a form and using all the different</a:t>
            </a:r>
          </a:p>
          <a:p>
            <a:endParaRPr lang="en-CA" b="1" dirty="0" smtClean="0">
              <a:solidFill>
                <a:srgbClr val="C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9512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107504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 - STRUCTURE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25602" name="Picture 2" descr="http://media.wiley.com/Lux/58/281458.image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772816"/>
            <a:ext cx="5724128" cy="4941168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51520" y="1844824"/>
            <a:ext cx="316835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b="1" dirty="0" smtClean="0">
              <a:solidFill>
                <a:srgbClr val="C00000"/>
              </a:solidFill>
            </a:endParaRPr>
          </a:p>
          <a:p>
            <a:endParaRPr lang="en-CA" b="1" dirty="0" smtClean="0">
              <a:solidFill>
                <a:srgbClr val="C00000"/>
              </a:solidFill>
            </a:endParaRPr>
          </a:p>
          <a:p>
            <a:r>
              <a:rPr lang="en-CA" sz="2000" b="1" dirty="0" smtClean="0">
                <a:solidFill>
                  <a:srgbClr val="C00000"/>
                </a:solidFill>
              </a:rPr>
              <a:t>Web Based forms are composed of: </a:t>
            </a:r>
          </a:p>
          <a:p>
            <a:pPr marL="635000" lvl="1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Text field</a:t>
            </a:r>
          </a:p>
          <a:p>
            <a:pPr marL="635000" lvl="1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Text area</a:t>
            </a:r>
          </a:p>
          <a:p>
            <a:pPr marL="635000" lvl="1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Radio button</a:t>
            </a:r>
          </a:p>
          <a:p>
            <a:pPr marL="635000" lvl="1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Checkbox</a:t>
            </a:r>
          </a:p>
          <a:p>
            <a:pPr marL="635000" lvl="1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List/Menu</a:t>
            </a:r>
          </a:p>
          <a:p>
            <a:pPr marL="635000" lvl="1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Hidden</a:t>
            </a:r>
          </a:p>
          <a:p>
            <a:pPr marL="635000" lvl="1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Button</a:t>
            </a:r>
            <a:r>
              <a:rPr lang="en-CA" sz="2000" dirty="0" smtClean="0">
                <a:solidFill>
                  <a:srgbClr val="C00000"/>
                </a:solidFill>
              </a:rPr>
              <a:t> </a:t>
            </a:r>
            <a:br>
              <a:rPr lang="en-CA" sz="2000" dirty="0" smtClean="0">
                <a:solidFill>
                  <a:srgbClr val="C00000"/>
                </a:solidFill>
              </a:rPr>
            </a:br>
            <a:endParaRPr lang="en-CA" sz="2000" dirty="0" smtClean="0">
              <a:solidFill>
                <a:srgbClr val="C00000"/>
              </a:solidFill>
            </a:endParaRPr>
          </a:p>
          <a:p>
            <a:pPr algn="ctr"/>
            <a:r>
              <a:rPr lang="en-CA" sz="2000" b="1" dirty="0" smtClean="0">
                <a:solidFill>
                  <a:srgbClr val="C00000"/>
                </a:solidFill>
              </a:rPr>
              <a:t>Let’s take a look at the Action buttons specifically </a:t>
            </a:r>
            <a:endParaRPr lang="en-CA" sz="1600" b="1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Actions:  Primary and Secondary </a:t>
            </a: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96752"/>
            <a:ext cx="8388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Not all actions are equal</a:t>
            </a:r>
          </a:p>
          <a:p>
            <a:pPr marL="273050" indent="-27305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400" dirty="0" smtClean="0">
                <a:solidFill>
                  <a:srgbClr val="C00000"/>
                </a:solidFill>
              </a:rPr>
              <a:t>Primary: </a:t>
            </a:r>
            <a:r>
              <a:rPr lang="en-CA" sz="2400" dirty="0" smtClean="0"/>
              <a:t>Leads to </a:t>
            </a:r>
            <a:r>
              <a:rPr lang="en-CA" sz="2400" u="sng" dirty="0" smtClean="0"/>
              <a:t>success</a:t>
            </a:r>
            <a:r>
              <a:rPr lang="en-CA" sz="2400" dirty="0" smtClean="0"/>
              <a:t> -&gt; </a:t>
            </a:r>
            <a:r>
              <a:rPr lang="en-CA" sz="2400" dirty="0" smtClean="0"/>
              <a:t>Save, Continue, Submit</a:t>
            </a:r>
          </a:p>
          <a:p>
            <a:pPr marL="273050" indent="-27305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400" dirty="0" smtClean="0">
                <a:solidFill>
                  <a:srgbClr val="C00000"/>
                </a:solidFill>
              </a:rPr>
              <a:t>Secondary</a:t>
            </a:r>
            <a:r>
              <a:rPr lang="en-CA" sz="2400" dirty="0" smtClean="0"/>
              <a:t>: Are </a:t>
            </a:r>
            <a:r>
              <a:rPr lang="en-CA" sz="2400" u="sng" dirty="0" smtClean="0"/>
              <a:t>destructive</a:t>
            </a:r>
            <a:r>
              <a:rPr lang="en-CA" sz="2400" dirty="0" smtClean="0"/>
              <a:t> -&gt; </a:t>
            </a:r>
            <a:r>
              <a:rPr lang="en-CA" sz="2400" dirty="0" smtClean="0"/>
              <a:t>Cancel, Reset, Go Back</a:t>
            </a:r>
          </a:p>
          <a:p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r="3641" b="65272"/>
          <a:stretch>
            <a:fillRect/>
          </a:stretch>
        </p:blipFill>
        <p:spPr bwMode="auto">
          <a:xfrm>
            <a:off x="251520" y="2564904"/>
            <a:ext cx="7128792" cy="10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t="68420"/>
          <a:stretch>
            <a:fillRect/>
          </a:stretch>
        </p:blipFill>
        <p:spPr bwMode="auto">
          <a:xfrm>
            <a:off x="323528" y="5157192"/>
            <a:ext cx="7398193" cy="997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 t="34728" b="33343"/>
          <a:stretch>
            <a:fillRect/>
          </a:stretch>
        </p:blipFill>
        <p:spPr bwMode="auto">
          <a:xfrm>
            <a:off x="251520" y="3861048"/>
            <a:ext cx="739819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355976" y="2636912"/>
            <a:ext cx="4499992" cy="2185214"/>
          </a:xfrm>
          <a:prstGeom prst="rect">
            <a:avLst/>
          </a:prstGeom>
          <a:solidFill>
            <a:srgbClr val="FFE48F"/>
          </a:solidFill>
        </p:spPr>
        <p:txBody>
          <a:bodyPr wrap="square" rtlCol="0">
            <a:spAutoFit/>
          </a:bodyPr>
          <a:lstStyle/>
          <a:p>
            <a:r>
              <a:rPr lang="en-CA" b="1" dirty="0" smtClean="0"/>
              <a:t>Techniques Used: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C00000"/>
                </a:solidFill>
              </a:rPr>
              <a:t>Primary </a:t>
            </a:r>
            <a:r>
              <a:rPr lang="en-CA" sz="2000" dirty="0" smtClean="0"/>
              <a:t>should be contrasted</a:t>
            </a:r>
            <a:br>
              <a:rPr lang="en-CA" sz="2000" dirty="0" smtClean="0"/>
            </a:br>
            <a:r>
              <a:rPr lang="en-CA" sz="2000" dirty="0" smtClean="0"/>
              <a:t> </a:t>
            </a:r>
            <a:r>
              <a:rPr lang="en-CA" sz="2000" dirty="0" err="1" smtClean="0"/>
              <a:t>ie</a:t>
            </a:r>
            <a:r>
              <a:rPr lang="en-CA" sz="2000" dirty="0" smtClean="0"/>
              <a:t> blue </a:t>
            </a:r>
            <a:r>
              <a:rPr lang="en-CA" sz="2000" dirty="0" err="1" smtClean="0"/>
              <a:t>vs</a:t>
            </a:r>
            <a:r>
              <a:rPr lang="en-CA" sz="2000" dirty="0" smtClean="0"/>
              <a:t> gray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C00000"/>
                </a:solidFill>
              </a:rPr>
              <a:t>Secondary </a:t>
            </a:r>
            <a:r>
              <a:rPr lang="en-CA" sz="2000" dirty="0" smtClean="0"/>
              <a:t>should be less apparent</a:t>
            </a:r>
            <a:br>
              <a:rPr lang="en-CA" sz="2000" dirty="0" smtClean="0"/>
            </a:br>
            <a:r>
              <a:rPr lang="en-CA" sz="2000" dirty="0" err="1" smtClean="0"/>
              <a:t>ie</a:t>
            </a:r>
            <a:r>
              <a:rPr lang="en-CA" sz="2000" dirty="0" smtClean="0"/>
              <a:t>. Grey button or link, or text links</a:t>
            </a:r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564904"/>
            <a:ext cx="7970837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3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Actions:  Primary and Secondary </a:t>
            </a: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96752"/>
            <a:ext cx="8388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Clr>
                <a:schemeClr val="tx1"/>
              </a:buClr>
            </a:pPr>
            <a:r>
              <a:rPr lang="en-CA" sz="2400" dirty="0" smtClean="0">
                <a:solidFill>
                  <a:srgbClr val="C00000"/>
                </a:solidFill>
              </a:rPr>
              <a:t>Consider this Destructive Situation</a:t>
            </a:r>
          </a:p>
          <a:p>
            <a:pPr marL="273050" indent="-27305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Cancel and Confirm are treated the same (color)</a:t>
            </a:r>
          </a:p>
          <a:p>
            <a:pPr marL="273050" indent="-27305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Cancel is first rather than second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35688" y="3645024"/>
            <a:ext cx="2808312" cy="1292662"/>
          </a:xfrm>
          <a:prstGeom prst="rect">
            <a:avLst/>
          </a:prstGeom>
          <a:solidFill>
            <a:srgbClr val="FFE48F"/>
          </a:solidFill>
        </p:spPr>
        <p:txBody>
          <a:bodyPr wrap="square" rtlCol="0">
            <a:spAutoFit/>
          </a:bodyPr>
          <a:lstStyle/>
          <a:p>
            <a:r>
              <a:rPr lang="en-CA" b="1" dirty="0" smtClean="0"/>
              <a:t>Path to Completion</a:t>
            </a:r>
          </a:p>
          <a:p>
            <a:pPr marL="273050" indent="-273050"/>
            <a:r>
              <a:rPr lang="en-CA" dirty="0" smtClean="0"/>
              <a:t>Cancel is greeted first.. </a:t>
            </a:r>
            <a:r>
              <a:rPr lang="en-CA" sz="2400" b="1" dirty="0" smtClean="0">
                <a:solidFill>
                  <a:srgbClr val="C00000"/>
                </a:solidFill>
              </a:rPr>
              <a:t>Wrong move</a:t>
            </a:r>
            <a:endParaRPr lang="en-CA" b="1" dirty="0" smtClean="0">
              <a:solidFill>
                <a:srgbClr val="C00000"/>
              </a:solidFill>
            </a:endParaRPr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Actions:  Primary and Secondary </a:t>
            </a: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23528" y="1556792"/>
            <a:ext cx="8388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Clr>
                <a:schemeClr val="tx1"/>
              </a:buClr>
            </a:pPr>
            <a:r>
              <a:rPr lang="en-CA" sz="3200" b="1" dirty="0" smtClean="0">
                <a:solidFill>
                  <a:srgbClr val="000000"/>
                </a:solidFill>
              </a:rPr>
              <a:t>Which Works Best? </a:t>
            </a:r>
          </a:p>
          <a:p>
            <a:pPr marL="273050" indent="-273050">
              <a:buClr>
                <a:schemeClr val="tx1"/>
              </a:buClr>
            </a:pPr>
            <a:r>
              <a:rPr lang="en-CA" sz="2400" dirty="0" smtClean="0">
                <a:solidFill>
                  <a:srgbClr val="000000"/>
                </a:solidFill>
              </a:rPr>
              <a:t>Variations:  Look at the primary and secondary buttons</a:t>
            </a:r>
            <a:endParaRPr lang="en-CA" sz="2400" dirty="0" smtClean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564904"/>
            <a:ext cx="3490810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708920"/>
            <a:ext cx="424877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755576" y="3356992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827584" y="4509120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755576" y="5805264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7524328" y="3429000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4932040" y="4725144"/>
            <a:ext cx="38164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6300192" y="5877272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08855" y="6519446"/>
            <a:ext cx="19351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r>
              <a:rPr lang="en-CA" sz="800" dirty="0" smtClean="0"/>
              <a:t>Eye Fixations Tracking: </a:t>
            </a:r>
            <a:r>
              <a:rPr lang="en-CA" sz="800" dirty="0" smtClean="0">
                <a:hlinkClick r:id="rId3"/>
              </a:rPr>
              <a:t>www.etre.com</a:t>
            </a:r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Actions:  Primary and Secondary </a:t>
            </a: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23528" y="1340768"/>
            <a:ext cx="8388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Clr>
                <a:schemeClr val="tx1"/>
              </a:buClr>
            </a:pPr>
            <a:r>
              <a:rPr lang="en-CA" sz="3200" b="1" dirty="0" smtClean="0">
                <a:solidFill>
                  <a:srgbClr val="000000"/>
                </a:solidFill>
              </a:rPr>
              <a:t>Results?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t="65385"/>
          <a:stretch>
            <a:fillRect/>
          </a:stretch>
        </p:blipFill>
        <p:spPr bwMode="auto">
          <a:xfrm>
            <a:off x="0" y="4077072"/>
            <a:ext cx="349081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323528" y="285293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251520" y="285293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179512" y="4941168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 t="33424" b="31961"/>
          <a:stretch>
            <a:fillRect/>
          </a:stretch>
        </p:blipFill>
        <p:spPr bwMode="auto">
          <a:xfrm>
            <a:off x="0" y="2060848"/>
            <a:ext cx="349081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3635896" y="1844824"/>
            <a:ext cx="550810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Option B: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u="sng" dirty="0" smtClean="0"/>
              <a:t>Fastest</a:t>
            </a:r>
            <a:r>
              <a:rPr lang="en-CA" dirty="0" smtClean="0"/>
              <a:t> and </a:t>
            </a:r>
            <a:r>
              <a:rPr lang="en-CA" dirty="0" smtClean="0"/>
              <a:t>least amount of  fixations (least amount of time parsing it visually)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Both buttons equal.. </a:t>
            </a:r>
          </a:p>
          <a:p>
            <a:pPr marL="177800" indent="-177800">
              <a:buFont typeface="Arial" pitchFamily="34" charset="0"/>
              <a:buChar char="•"/>
            </a:pPr>
            <a:endParaRPr lang="en-CA" dirty="0" smtClean="0"/>
          </a:p>
          <a:p>
            <a:pPr marL="177800" indent="-177800">
              <a:buFont typeface="Arial" pitchFamily="34" charset="0"/>
              <a:buChar char="•"/>
            </a:pPr>
            <a:endParaRPr lang="en-CA" dirty="0" smtClean="0"/>
          </a:p>
          <a:p>
            <a:pPr marL="177800" indent="-177800"/>
            <a:r>
              <a:rPr lang="en-CA" b="1" dirty="0" smtClean="0"/>
              <a:t>Option C: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Identical to B – but button </a:t>
            </a:r>
            <a:r>
              <a:rPr lang="en-CA" u="sng" dirty="0" smtClean="0"/>
              <a:t>contrast</a:t>
            </a:r>
            <a:endParaRPr lang="en-CA" u="sng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Preferred choice!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It slowed them down just a bit only because they had to parse the information as to what each button represented.. But the best choice!</a:t>
            </a:r>
          </a:p>
          <a:p>
            <a:pPr marL="177800" indent="-177800">
              <a:buFont typeface="Arial" pitchFamily="34" charset="0"/>
              <a:buChar char="•"/>
            </a:pPr>
            <a:endParaRPr lang="en-CA" dirty="0" smtClean="0"/>
          </a:p>
          <a:p>
            <a:pPr marL="177800" indent="-177800"/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7744" y="1916832"/>
            <a:ext cx="1079887" cy="183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4005064"/>
            <a:ext cx="104465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293096"/>
            <a:ext cx="1838325" cy="20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772816"/>
            <a:ext cx="1872207" cy="2029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4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Actions:  Primary and Secondary </a:t>
            </a: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51520" y="1268760"/>
            <a:ext cx="8388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Clr>
                <a:schemeClr val="tx1"/>
              </a:buClr>
            </a:pPr>
            <a:r>
              <a:rPr lang="en-CA" sz="3200" b="1" dirty="0" smtClean="0">
                <a:solidFill>
                  <a:srgbClr val="000000"/>
                </a:solidFill>
              </a:rPr>
              <a:t>Results?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3528" y="3501008"/>
            <a:ext cx="19442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1115616" y="5949280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2699792" y="3068960"/>
            <a:ext cx="55081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Option E: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People failed to complete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Path to completion  </a:t>
            </a:r>
            <a:r>
              <a:rPr lang="en-CA" u="sng" dirty="0" err="1" smtClean="0"/>
              <a:t>Hit:Cancel</a:t>
            </a:r>
            <a:r>
              <a:rPr lang="en-CA" u="sng" dirty="0" smtClean="0"/>
              <a:t>..</a:t>
            </a:r>
            <a:endParaRPr lang="en-CA" u="sng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Took 6 second longer to complete – didn’t work!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43808" y="5657671"/>
            <a:ext cx="5508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CA" b="1" dirty="0" smtClean="0"/>
              <a:t>Option F: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Successfully completed but took longer because too far to right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Not preferred</a:t>
            </a:r>
            <a:endParaRPr lang="en-CA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 t="34694" b="28571"/>
          <a:stretch>
            <a:fillRect/>
          </a:stretch>
        </p:blipFill>
        <p:spPr bwMode="auto">
          <a:xfrm>
            <a:off x="2699792" y="1772816"/>
            <a:ext cx="424877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 cstate="print"/>
          <a:srcRect t="71429"/>
          <a:stretch>
            <a:fillRect/>
          </a:stretch>
        </p:blipFill>
        <p:spPr bwMode="auto">
          <a:xfrm>
            <a:off x="2843808" y="4581128"/>
            <a:ext cx="424877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13285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Actions:  Primary and Secondary </a:t>
            </a: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51520" y="1412776"/>
            <a:ext cx="8388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Clr>
                <a:schemeClr val="tx1"/>
              </a:buClr>
            </a:pPr>
            <a:r>
              <a:rPr lang="en-CA" sz="3200" b="1" dirty="0" smtClean="0">
                <a:solidFill>
                  <a:srgbClr val="000000"/>
                </a:solidFill>
              </a:rPr>
              <a:t>Summary: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2132856"/>
            <a:ext cx="460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CA" sz="2200" dirty="0" smtClean="0"/>
              <a:t>Align with </a:t>
            </a:r>
            <a:r>
              <a:rPr lang="en-CA" sz="2200" u="sng" dirty="0" smtClean="0"/>
              <a:t>path to completion </a:t>
            </a:r>
            <a:r>
              <a:rPr lang="en-CA" sz="2200" dirty="0" smtClean="0"/>
              <a:t/>
            </a:r>
            <a:br>
              <a:rPr lang="en-CA" sz="2200" dirty="0" smtClean="0"/>
            </a:br>
            <a:r>
              <a:rPr lang="en-CA" sz="2200" dirty="0" smtClean="0"/>
              <a:t>Start at the top and linear all the way down</a:t>
            </a:r>
            <a:br>
              <a:rPr lang="en-CA" sz="2200" dirty="0" smtClean="0"/>
            </a:br>
            <a:endParaRPr lang="en-CA" sz="22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200" dirty="0" smtClean="0"/>
              <a:t>Distinction between </a:t>
            </a:r>
            <a:r>
              <a:rPr lang="en-CA" sz="2200" u="sng" dirty="0" smtClean="0"/>
              <a:t>buttons</a:t>
            </a:r>
            <a:r>
              <a:rPr lang="en-CA" sz="2200" dirty="0" smtClean="0"/>
              <a:t/>
            </a:r>
            <a:br>
              <a:rPr lang="en-CA" sz="2200" dirty="0" smtClean="0"/>
            </a:br>
            <a:r>
              <a:rPr lang="en-CA" sz="2200" dirty="0" smtClean="0"/>
              <a:t> </a:t>
            </a:r>
            <a:r>
              <a:rPr lang="en-CA" sz="2200" dirty="0" err="1" smtClean="0"/>
              <a:t>ie</a:t>
            </a:r>
            <a:r>
              <a:rPr lang="en-CA" sz="2200" dirty="0" smtClean="0"/>
              <a:t>. Contrast color, link</a:t>
            </a:r>
            <a:br>
              <a:rPr lang="en-CA" sz="2200" dirty="0" smtClean="0"/>
            </a:br>
            <a:endParaRPr lang="en-CA" sz="22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200" dirty="0" smtClean="0"/>
              <a:t>Primary action </a:t>
            </a:r>
            <a:r>
              <a:rPr lang="en-CA" sz="2200" u="sng" dirty="0" smtClean="0"/>
              <a:t>first before </a:t>
            </a:r>
            <a:r>
              <a:rPr lang="en-CA" sz="2200" dirty="0" smtClean="0"/>
              <a:t>secondary </a:t>
            </a:r>
            <a:r>
              <a:rPr lang="en-CA" sz="2200" dirty="0" smtClean="0"/>
              <a:t>(lead them to success rather than destruction) </a:t>
            </a:r>
          </a:p>
          <a:p>
            <a:endParaRPr lang="en-CA" sz="2000" b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2207" y="1340768"/>
            <a:ext cx="4511793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060848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0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Actions:  Primary and Secondary </a:t>
            </a: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79512" y="1196752"/>
            <a:ext cx="8388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Clr>
                <a:schemeClr val="tx1"/>
              </a:buClr>
            </a:pPr>
            <a:r>
              <a:rPr lang="en-CA" sz="2400" b="1" dirty="0" smtClean="0">
                <a:solidFill>
                  <a:srgbClr val="000000"/>
                </a:solidFill>
              </a:rPr>
              <a:t>What happens when a form spans multiple pages:</a:t>
            </a:r>
          </a:p>
          <a:p>
            <a:pPr marL="273050" indent="-273050">
              <a:buClr>
                <a:schemeClr val="tx1"/>
              </a:buClr>
            </a:pPr>
            <a:r>
              <a:rPr lang="en-CA" sz="2400" b="1" dirty="0" smtClean="0">
                <a:solidFill>
                  <a:srgbClr val="000000"/>
                </a:solidFill>
              </a:rPr>
              <a:t>Which design is the best –let’s analyze it!  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t="51203" b="24702"/>
          <a:stretch>
            <a:fillRect/>
          </a:stretch>
        </p:blipFill>
        <p:spPr bwMode="auto">
          <a:xfrm>
            <a:off x="4705350" y="2132856"/>
            <a:ext cx="443865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 r="9151" b="72893"/>
          <a:stretch>
            <a:fillRect/>
          </a:stretch>
        </p:blipFill>
        <p:spPr bwMode="auto">
          <a:xfrm>
            <a:off x="323528" y="2132856"/>
            <a:ext cx="403244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t="25601" r="9151" b="48798"/>
          <a:stretch>
            <a:fillRect/>
          </a:stretch>
        </p:blipFill>
        <p:spPr bwMode="auto">
          <a:xfrm>
            <a:off x="323528" y="3933056"/>
            <a:ext cx="403244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 t="77148"/>
          <a:stretch>
            <a:fillRect/>
          </a:stretch>
        </p:blipFill>
        <p:spPr bwMode="auto">
          <a:xfrm>
            <a:off x="4705350" y="4005064"/>
            <a:ext cx="4438650" cy="110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 t="19881"/>
          <a:stretch>
            <a:fillRect/>
          </a:stretch>
        </p:blipFill>
        <p:spPr bwMode="auto">
          <a:xfrm>
            <a:off x="2915816" y="5608376"/>
            <a:ext cx="3960440" cy="124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29"/>
          <p:cNvSpPr/>
          <p:nvPr/>
        </p:nvSpPr>
        <p:spPr>
          <a:xfrm>
            <a:off x="7457124" y="6388042"/>
            <a:ext cx="172819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 smtClean="0">
                <a:solidFill>
                  <a:srgbClr val="C00000"/>
                </a:solidFill>
              </a:rPr>
              <a:t>Yes or NO?</a:t>
            </a:r>
            <a:endParaRPr lang="en-CA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619672" y="764704"/>
            <a:ext cx="806489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Case Scenario: </a:t>
            </a:r>
            <a:r>
              <a:rPr lang="en-CA" sz="2400" b="1" dirty="0" err="1" smtClean="0">
                <a:solidFill>
                  <a:srgbClr val="C00000"/>
                </a:solidFill>
              </a:rPr>
              <a:t>ebay</a:t>
            </a:r>
            <a:endParaRPr lang="en-CA" sz="2400" b="1" dirty="0" smtClean="0">
              <a:solidFill>
                <a:srgbClr val="C00000"/>
              </a:solidFill>
            </a:endParaRP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They are selling marketplace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E-Bay is </a:t>
            </a:r>
            <a:r>
              <a:rPr lang="en-CA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en-CA" sz="2400" u="sng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largest economy in the world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700,000 people making a living on </a:t>
            </a:r>
            <a:r>
              <a:rPr lang="en-CA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ebay</a:t>
            </a:r>
            <a:endParaRPr lang="en-CA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$</a:t>
            </a:r>
            <a:r>
              <a:rPr lang="en-CA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8,000</a:t>
            </a: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goods processed per second</a:t>
            </a:r>
            <a:endParaRPr lang="en-CA" sz="2000" dirty="0" smtClean="0">
              <a:solidFill>
                <a:srgbClr val="C00000"/>
              </a:solidFill>
            </a:endParaRPr>
          </a:p>
          <a:p>
            <a:pPr algn="ctr"/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>
            <a:lum bright="-10000"/>
          </a:blip>
          <a:srcRect r="9000"/>
          <a:stretch>
            <a:fillRect/>
          </a:stretch>
        </p:blipFill>
        <p:spPr bwMode="auto">
          <a:xfrm>
            <a:off x="0" y="764704"/>
            <a:ext cx="1547664" cy="426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33274" t="51284" r="19338" b="8457"/>
          <a:stretch>
            <a:fillRect/>
          </a:stretch>
        </p:blipFill>
        <p:spPr bwMode="auto">
          <a:xfrm>
            <a:off x="5831632" y="2708920"/>
            <a:ext cx="3312368" cy="414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691680" y="3284984"/>
            <a:ext cx="410445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Case Scenario:</a:t>
            </a:r>
            <a:br>
              <a:rPr lang="en-CA" sz="2000" b="1" dirty="0" smtClean="0">
                <a:solidFill>
                  <a:srgbClr val="C00000"/>
                </a:solidFill>
              </a:rPr>
            </a:br>
            <a:r>
              <a:rPr lang="en-CA" sz="2000" b="1" dirty="0" smtClean="0">
                <a:solidFill>
                  <a:srgbClr val="C00000"/>
                </a:solidFill>
              </a:rPr>
              <a:t>Conference Registration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Trillium Research Day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Capturing Registration Details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 Submissions Online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Form Submission validation </a:t>
            </a:r>
            <a:b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with </a:t>
            </a:r>
            <a:r>
              <a:rPr lang="en-CA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Captchas</a:t>
            </a:r>
            <a:endParaRPr lang="en-CA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CA" sz="2400" b="1" dirty="0" smtClean="0">
              <a:solidFill>
                <a:srgbClr val="C00000"/>
              </a:solidFill>
            </a:endParaRPr>
          </a:p>
          <a:p>
            <a:pPr algn="ctr"/>
            <a:endParaRPr lang="en-CA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FORMS – What Forms Offer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190750"/>
            <a:ext cx="451485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49289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3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20688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Actions:  Primary and Secondary </a:t>
            </a: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79512" y="1196752"/>
            <a:ext cx="8388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Clr>
                <a:schemeClr val="tx1"/>
              </a:buClr>
            </a:pPr>
            <a:r>
              <a:rPr lang="en-CA" sz="2400" b="1" dirty="0" smtClean="0">
                <a:solidFill>
                  <a:srgbClr val="000000"/>
                </a:solidFill>
              </a:rPr>
              <a:t>What happens when a form spans multiple pages:</a:t>
            </a:r>
          </a:p>
          <a:p>
            <a:pPr marL="273050" indent="-273050">
              <a:buClr>
                <a:schemeClr val="tx1"/>
              </a:buClr>
            </a:pPr>
            <a:r>
              <a:rPr lang="en-CA" sz="2400" b="1" dirty="0" smtClean="0">
                <a:solidFill>
                  <a:srgbClr val="000000"/>
                </a:solidFill>
              </a:rPr>
              <a:t>Look at Top-Aligned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32040" y="2348880"/>
            <a:ext cx="3672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Summary: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Ensure  clear distinction between </a:t>
            </a:r>
            <a:r>
              <a:rPr lang="en-CA" dirty="0" smtClean="0"/>
              <a:t>primary </a:t>
            </a:r>
            <a:r>
              <a:rPr lang="en-CA" dirty="0" smtClean="0"/>
              <a:t>and secondary actions</a:t>
            </a:r>
            <a:br>
              <a:rPr lang="en-CA" dirty="0" smtClean="0"/>
            </a:br>
            <a:endParaRPr lang="en-CA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Align primary actions with input fields </a:t>
            </a:r>
            <a:r>
              <a:rPr lang="en-CA" dirty="0" smtClean="0">
                <a:sym typeface="Wingdings" pitchFamily="2" charset="2"/>
              </a:rPr>
              <a:t> </a:t>
            </a:r>
            <a:r>
              <a:rPr lang="en-CA" u="sng" dirty="0" smtClean="0">
                <a:sym typeface="Wingdings" pitchFamily="2" charset="2"/>
              </a:rPr>
              <a:t>path to completion</a:t>
            </a:r>
            <a:r>
              <a:rPr lang="en-CA" dirty="0" smtClean="0">
                <a:sym typeface="Wingdings" pitchFamily="2" charset="2"/>
              </a:rPr>
              <a:t/>
            </a:r>
            <a:br>
              <a:rPr lang="en-CA" dirty="0" smtClean="0">
                <a:sym typeface="Wingdings" pitchFamily="2" charset="2"/>
              </a:rPr>
            </a:br>
            <a:endParaRPr lang="en-CA" dirty="0" smtClean="0">
              <a:sym typeface="Wingdings" pitchFamily="2" charset="2"/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>
                <a:sym typeface="Wingdings" pitchFamily="2" charset="2"/>
              </a:rPr>
              <a:t>Previous and Next – be careful to have them </a:t>
            </a:r>
            <a:r>
              <a:rPr lang="en-CA" u="sng" dirty="0" smtClean="0">
                <a:sym typeface="Wingdings" pitchFamily="2" charset="2"/>
              </a:rPr>
              <a:t>ordered</a:t>
            </a:r>
            <a:r>
              <a:rPr lang="en-CA" dirty="0" smtClean="0">
                <a:sym typeface="Wingdings" pitchFamily="2" charset="2"/>
              </a:rPr>
              <a:t> properly</a:t>
            </a:r>
            <a:endParaRPr lang="en-CA" dirty="0" smtClean="0">
              <a:sym typeface="Wingdings" pitchFamily="2" charset="2"/>
            </a:endParaRPr>
          </a:p>
          <a:p>
            <a:r>
              <a:rPr lang="en-CA" dirty="0" smtClean="0"/>
              <a:t> </a:t>
            </a:r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49289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620688"/>
            <a:ext cx="77048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Once action is taken:</a:t>
            </a:r>
          </a:p>
          <a:p>
            <a:endParaRPr lang="en-CA" sz="3200" b="1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79512" y="1196752"/>
            <a:ext cx="838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Clr>
                <a:schemeClr val="tx1"/>
              </a:buClr>
            </a:pPr>
            <a:r>
              <a:rPr lang="en-CA" sz="2400" b="1" dirty="0" smtClean="0">
                <a:solidFill>
                  <a:srgbClr val="000000"/>
                </a:solidFill>
              </a:rPr>
              <a:t>What problems arise once click on Submit?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520" y="1844824"/>
            <a:ext cx="468052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People click on button </a:t>
            </a:r>
            <a:r>
              <a:rPr lang="en-CA" dirty="0" err="1" smtClean="0"/>
              <a:t>ie</a:t>
            </a:r>
            <a:r>
              <a:rPr lang="en-CA" dirty="0" smtClean="0"/>
              <a:t>. Submit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Don’t know what’s happening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Burden on customer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Should be programmed into form</a:t>
            </a:r>
            <a:br>
              <a:rPr lang="en-CA" dirty="0" smtClean="0"/>
            </a:br>
            <a:endParaRPr lang="en-CA" dirty="0" smtClean="0"/>
          </a:p>
          <a:p>
            <a:pPr marL="177800" indent="-177800"/>
            <a:r>
              <a:rPr lang="en-CA" sz="2000" b="1" dirty="0" smtClean="0">
                <a:solidFill>
                  <a:srgbClr val="C00000"/>
                </a:solidFill>
                <a:sym typeface="Wingdings" pitchFamily="2" charset="2"/>
              </a:rPr>
              <a:t>Handle it with: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>
                <a:sym typeface="Wingdings" pitchFamily="2" charset="2"/>
              </a:rPr>
              <a:t>Disabling (graying it out)  the primary button (Post this message, Submit)  button to show that their action has been registered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>
                <a:sym typeface="Wingdings" pitchFamily="2" charset="2"/>
              </a:rPr>
              <a:t>Don’t hide the Submit button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>
                <a:sym typeface="Wingdings" pitchFamily="2" charset="2"/>
              </a:rPr>
              <a:t>Turn Submit into animation of progress</a:t>
            </a:r>
          </a:p>
          <a:p>
            <a:pPr marL="177800" indent="-177800">
              <a:buFont typeface="Arial" pitchFamily="34" charset="0"/>
              <a:buChar char="•"/>
            </a:pPr>
            <a:endParaRPr lang="en-CA" dirty="0" smtClean="0">
              <a:sym typeface="Wingdings" pitchFamily="2" charset="2"/>
            </a:endParaRPr>
          </a:p>
          <a:p>
            <a:pPr marL="177800" indent="-177800"/>
            <a:r>
              <a:rPr lang="en-CA" sz="2000" b="1" dirty="0" smtClean="0">
                <a:solidFill>
                  <a:srgbClr val="C00000"/>
                </a:solidFill>
                <a:sym typeface="Wingdings" pitchFamily="2" charset="2"/>
              </a:rPr>
              <a:t>Benefits: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>
                <a:sym typeface="Wingdings" pitchFamily="2" charset="2"/>
              </a:rPr>
              <a:t>Avoid </a:t>
            </a:r>
            <a:r>
              <a:rPr lang="en-CA" u="sng" dirty="0" smtClean="0">
                <a:sym typeface="Wingdings" pitchFamily="2" charset="2"/>
              </a:rPr>
              <a:t>duplicate submissions</a:t>
            </a:r>
            <a:r>
              <a:rPr lang="en-CA" dirty="0" smtClean="0">
                <a:sym typeface="Wingdings" pitchFamily="2" charset="2"/>
              </a:rPr>
              <a:t/>
            </a:r>
            <a:br>
              <a:rPr lang="en-CA" dirty="0" smtClean="0">
                <a:sym typeface="Wingdings" pitchFamily="2" charset="2"/>
              </a:rPr>
            </a:br>
            <a:r>
              <a:rPr lang="en-CA" dirty="0" smtClean="0">
                <a:sym typeface="Wingdings" pitchFamily="2" charset="2"/>
              </a:rPr>
              <a:t>Customer can’t make mistake of double-clicking  and resubmitting twice. </a:t>
            </a:r>
          </a:p>
          <a:p>
            <a:pPr marL="177800" indent="-177800">
              <a:buFont typeface="Arial" pitchFamily="34" charset="0"/>
              <a:buChar char="•"/>
            </a:pPr>
            <a:endParaRPr lang="en-CA" dirty="0" smtClean="0">
              <a:sym typeface="Wingdings" pitchFamily="2" charset="2"/>
            </a:endParaRPr>
          </a:p>
          <a:p>
            <a:pPr marL="177800" indent="-177800">
              <a:buFont typeface="Arial" pitchFamily="34" charset="0"/>
              <a:buChar char="•"/>
            </a:pPr>
            <a:endParaRPr lang="en-CA" dirty="0" smtClean="0">
              <a:sym typeface="Wingdings" pitchFamily="2" charset="2"/>
            </a:endParaRPr>
          </a:p>
          <a:p>
            <a:r>
              <a:rPr lang="en-CA" dirty="0" smtClean="0"/>
              <a:t> </a:t>
            </a:r>
          </a:p>
          <a:p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3861048"/>
            <a:ext cx="28384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>
            <a:off x="4644008" y="4581128"/>
            <a:ext cx="1440160" cy="5040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2132856"/>
            <a:ext cx="2667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/>
          <p:nvPr/>
        </p:nvCxnSpPr>
        <p:spPr>
          <a:xfrm flipV="1">
            <a:off x="4427984" y="3140968"/>
            <a:ext cx="1656184" cy="5760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72000" y="60212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CA" b="1" dirty="0" smtClean="0">
                <a:solidFill>
                  <a:srgbClr val="C00000"/>
                </a:solidFill>
                <a:sym typeface="Wingdings" pitchFamily="2" charset="2"/>
              </a:rPr>
              <a:t>List</a:t>
            </a:r>
            <a:r>
              <a:rPr lang="en-CA" dirty="0" smtClean="0">
                <a:sym typeface="Wingdings" pitchFamily="2" charset="2"/>
              </a:rPr>
              <a:t> </a:t>
            </a:r>
            <a:r>
              <a:rPr lang="en-CA" b="1" dirty="0" smtClean="0">
                <a:solidFill>
                  <a:srgbClr val="C00000"/>
                </a:solidFill>
                <a:sym typeface="Wingdings" pitchFamily="2" charset="2"/>
              </a:rPr>
              <a:t>Cases duplicate submissions detrimental?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49289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692696"/>
            <a:ext cx="4176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What to do with?</a:t>
            </a:r>
            <a:br>
              <a:rPr lang="en-CA" sz="3200" b="1" dirty="0" smtClean="0">
                <a:solidFill>
                  <a:srgbClr val="C00000"/>
                </a:solidFill>
              </a:rPr>
            </a:br>
            <a:r>
              <a:rPr lang="en-CA" sz="3200" b="1" dirty="0" smtClean="0">
                <a:solidFill>
                  <a:srgbClr val="C00000"/>
                </a:solidFill>
              </a:rPr>
              <a:t> </a:t>
            </a: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23528" y="1340768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Clr>
                <a:schemeClr val="tx1"/>
              </a:buClr>
            </a:pPr>
            <a:r>
              <a:rPr lang="en-CA" sz="2800" b="1" dirty="0" smtClean="0">
                <a:solidFill>
                  <a:srgbClr val="000000"/>
                </a:solidFill>
              </a:rPr>
              <a:t>Legalities of a form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520" y="1844824"/>
            <a:ext cx="424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CA" u="sng" dirty="0" smtClean="0"/>
              <a:t>Agree</a:t>
            </a:r>
            <a:r>
              <a:rPr lang="en-CA" dirty="0" smtClean="0"/>
              <a:t> </a:t>
            </a:r>
            <a:r>
              <a:rPr lang="en-CA" dirty="0" smtClean="0"/>
              <a:t>and </a:t>
            </a:r>
            <a:r>
              <a:rPr lang="en-CA" u="sng" dirty="0" smtClean="0"/>
              <a:t>submit</a:t>
            </a:r>
            <a:endParaRPr lang="en-CA" u="sng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Agree to privacy policies and terms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Lawyers want an affirmative action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Indicates you agree when check mark</a:t>
            </a:r>
          </a:p>
          <a:p>
            <a:pPr marL="177800" indent="-177800"/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pPr marL="177800" indent="-177800">
              <a:buFont typeface="Arial" pitchFamily="34" charset="0"/>
              <a:buChar char="•"/>
            </a:pPr>
            <a:endParaRPr lang="en-CA" dirty="0" smtClean="0">
              <a:sym typeface="Wingdings" pitchFamily="2" charset="2"/>
            </a:endParaRPr>
          </a:p>
          <a:p>
            <a:r>
              <a:rPr lang="en-CA" dirty="0" smtClean="0"/>
              <a:t> </a:t>
            </a:r>
          </a:p>
          <a:p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 b="52670"/>
          <a:stretch>
            <a:fillRect/>
          </a:stretch>
        </p:blipFill>
        <p:spPr bwMode="auto">
          <a:xfrm>
            <a:off x="323528" y="3717032"/>
            <a:ext cx="4536504" cy="1152128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 t="59163"/>
          <a:stretch>
            <a:fillRect/>
          </a:stretch>
        </p:blipFill>
        <p:spPr bwMode="auto">
          <a:xfrm>
            <a:off x="323528" y="5157192"/>
            <a:ext cx="4536504" cy="99406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3528" y="321297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Which is better? </a:t>
            </a:r>
            <a:endParaRPr lang="en-CA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004048" y="5157192"/>
            <a:ext cx="385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Look at Button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Clear and precise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Primary and secondary action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04048" y="3861048"/>
            <a:ext cx="38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Didn’t check; move to  Join Now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Error!! Because they didn’t agree</a:t>
            </a:r>
            <a:endParaRPr lang="en-CA" dirty="0"/>
          </a:p>
        </p:txBody>
      </p:sp>
      <p:sp>
        <p:nvSpPr>
          <p:cNvPr id="23" name="TextBox 22"/>
          <p:cNvSpPr txBox="1"/>
          <p:nvPr/>
        </p:nvSpPr>
        <p:spPr>
          <a:xfrm>
            <a:off x="5796136" y="908720"/>
            <a:ext cx="2952328" cy="2123658"/>
          </a:xfrm>
          <a:prstGeom prst="rect">
            <a:avLst/>
          </a:prstGeom>
          <a:solidFill>
            <a:srgbClr val="FFE48F"/>
          </a:solidFill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Summary:</a:t>
            </a:r>
          </a:p>
          <a:p>
            <a:r>
              <a:rPr lang="en-CA" b="1" dirty="0" smtClean="0">
                <a:solidFill>
                  <a:srgbClr val="C00000"/>
                </a:solidFill>
              </a:rPr>
              <a:t>Move </a:t>
            </a:r>
            <a:r>
              <a:rPr lang="en-CA" b="1" dirty="0" smtClean="0">
                <a:solidFill>
                  <a:srgbClr val="C00000"/>
                </a:solidFill>
              </a:rPr>
              <a:t>to </a:t>
            </a:r>
            <a:r>
              <a:rPr lang="en-CA" b="1" u="sng" dirty="0" smtClean="0">
                <a:solidFill>
                  <a:srgbClr val="C00000"/>
                </a:solidFill>
              </a:rPr>
              <a:t>a single </a:t>
            </a:r>
            <a:r>
              <a:rPr lang="en-CA" b="1" dirty="0" smtClean="0">
                <a:solidFill>
                  <a:srgbClr val="C00000"/>
                </a:solidFill>
              </a:rPr>
              <a:t>action </a:t>
            </a:r>
            <a:r>
              <a:rPr lang="en-CA" dirty="0" smtClean="0"/>
              <a:t>where they already have agreed through a phrase and move them into the primary action</a:t>
            </a:r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2492896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692696"/>
            <a:ext cx="4176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Error Messaging</a:t>
            </a:r>
            <a:br>
              <a:rPr lang="en-CA" sz="3200" b="1" dirty="0" smtClean="0">
                <a:solidFill>
                  <a:srgbClr val="C00000"/>
                </a:solidFill>
              </a:rPr>
            </a:br>
            <a:r>
              <a:rPr lang="en-CA" sz="3200" b="1" dirty="0" smtClean="0">
                <a:solidFill>
                  <a:srgbClr val="C00000"/>
                </a:solidFill>
              </a:rPr>
              <a:t> </a:t>
            </a: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23528" y="1340768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CA" sz="2400" b="1" dirty="0" smtClean="0">
                <a:solidFill>
                  <a:srgbClr val="000000"/>
                </a:solidFill>
              </a:rPr>
              <a:t>Something is preventing you from submitting the form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780928"/>
            <a:ext cx="5122267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4310" y="2204864"/>
            <a:ext cx="6709690" cy="378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 r="21614"/>
          <a:stretch>
            <a:fillRect/>
          </a:stretch>
        </p:blipFill>
        <p:spPr bwMode="auto">
          <a:xfrm>
            <a:off x="4499992" y="1916832"/>
            <a:ext cx="4644008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3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764704"/>
            <a:ext cx="4176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Error Messaging</a:t>
            </a:r>
            <a:br>
              <a:rPr lang="en-CA" sz="3200" b="1" dirty="0" smtClean="0">
                <a:solidFill>
                  <a:srgbClr val="C00000"/>
                </a:solidFill>
              </a:rPr>
            </a:br>
            <a:r>
              <a:rPr lang="en-CA" sz="3200" b="1" dirty="0" smtClean="0">
                <a:solidFill>
                  <a:srgbClr val="C00000"/>
                </a:solidFill>
              </a:rPr>
              <a:t> </a:t>
            </a: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0" y="1268760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CA" sz="2400" b="1" dirty="0" smtClean="0">
                <a:solidFill>
                  <a:srgbClr val="000000"/>
                </a:solidFill>
              </a:rPr>
              <a:t>How to Resolve Effectively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779687"/>
            <a:ext cx="46440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Font typeface="+mj-lt"/>
              <a:buAutoNum type="arabicPeriod"/>
            </a:pPr>
            <a:r>
              <a:rPr lang="en-CA" dirty="0" smtClean="0"/>
              <a:t>Clearly communicate error occurred</a:t>
            </a:r>
            <a:br>
              <a:rPr lang="en-CA" dirty="0" smtClean="0"/>
            </a:br>
            <a:endParaRPr lang="en-CA" dirty="0" smtClean="0"/>
          </a:p>
          <a:p>
            <a:pPr marL="273050" indent="-273050">
              <a:buFont typeface="+mj-lt"/>
              <a:buAutoNum type="arabicPeriod"/>
            </a:pPr>
            <a:r>
              <a:rPr lang="en-CA" dirty="0" smtClean="0"/>
              <a:t>Place at top to say there are errors on page (strong prominence, bold, color)</a:t>
            </a:r>
            <a:br>
              <a:rPr lang="en-CA" dirty="0" smtClean="0"/>
            </a:br>
            <a:r>
              <a:rPr lang="en-CA" dirty="0" smtClean="0"/>
              <a:t>-&gt; “</a:t>
            </a:r>
            <a:r>
              <a:rPr lang="en-CA" dirty="0" smtClean="0">
                <a:solidFill>
                  <a:srgbClr val="000000"/>
                </a:solidFill>
              </a:rPr>
              <a:t>top placement” needed</a:t>
            </a:r>
            <a:br>
              <a:rPr lang="en-CA" dirty="0" smtClean="0">
                <a:solidFill>
                  <a:srgbClr val="000000"/>
                </a:solidFill>
              </a:rPr>
            </a:br>
            <a:endParaRPr lang="en-CA" dirty="0" smtClean="0">
              <a:solidFill>
                <a:srgbClr val="000000"/>
              </a:solidFill>
            </a:endParaRPr>
          </a:p>
          <a:p>
            <a:pPr marL="273050" indent="-273050">
              <a:buFont typeface="+mj-lt"/>
              <a:buAutoNum type="arabicPeriod"/>
            </a:pPr>
            <a:r>
              <a:rPr lang="en-CA" dirty="0" smtClean="0"/>
              <a:t>Fix It: Provide remedies to correct errors</a:t>
            </a:r>
            <a:br>
              <a:rPr lang="en-CA" dirty="0" smtClean="0"/>
            </a:br>
            <a:endParaRPr lang="en-CA" dirty="0" smtClean="0"/>
          </a:p>
          <a:p>
            <a:pPr marL="273050" indent="-273050">
              <a:buFont typeface="+mj-lt"/>
              <a:buAutoNum type="arabicPeriod"/>
            </a:pPr>
            <a:r>
              <a:rPr lang="en-CA" dirty="0" smtClean="0"/>
              <a:t> Associate the field with the error </a:t>
            </a:r>
            <a:r>
              <a:rPr lang="en-CA" dirty="0" err="1" smtClean="0"/>
              <a:t>msg</a:t>
            </a:r>
            <a:r>
              <a:rPr lang="en-CA" dirty="0" smtClean="0"/>
              <a:t> (flag it with color)</a:t>
            </a:r>
            <a:br>
              <a:rPr lang="en-CA" dirty="0" smtClean="0"/>
            </a:br>
            <a:endParaRPr lang="en-CA" dirty="0" smtClean="0"/>
          </a:p>
          <a:p>
            <a:pPr marL="273050" indent="-273050">
              <a:buFont typeface="+mj-lt"/>
              <a:buAutoNum type="arabicPeriod"/>
            </a:pPr>
            <a:r>
              <a:rPr lang="en-CA" dirty="0" smtClean="0"/>
              <a:t>Enhance the visual of this error</a:t>
            </a:r>
            <a:br>
              <a:rPr lang="en-CA" dirty="0" smtClean="0"/>
            </a:br>
            <a:r>
              <a:rPr lang="en-CA" dirty="0" smtClean="0"/>
              <a:t>(color, bold, contrast) </a:t>
            </a:r>
          </a:p>
          <a:p>
            <a:pPr marL="273050" indent="-273050"/>
            <a:endParaRPr lang="en-CA" dirty="0" smtClean="0"/>
          </a:p>
          <a:p>
            <a:pPr marL="273050" indent="-273050"/>
            <a:r>
              <a:rPr lang="en-CA" b="1" dirty="0" smtClean="0"/>
              <a:t>On Longer Forms, need: 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Top placement </a:t>
            </a:r>
            <a:r>
              <a:rPr lang="en-CA" dirty="0" smtClean="0">
                <a:sym typeface="Wingdings" pitchFamily="2" charset="2"/>
              </a:rPr>
              <a:t> error has happened</a:t>
            </a:r>
            <a:endParaRPr lang="en-CA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Field of error needs to be flagged</a:t>
            </a:r>
            <a:br>
              <a:rPr lang="en-CA" dirty="0" smtClean="0"/>
            </a:br>
            <a:r>
              <a:rPr lang="en-CA" dirty="0" smtClean="0">
                <a:sym typeface="Wingdings" pitchFamily="2" charset="2"/>
              </a:rPr>
              <a:t> how to fix it</a:t>
            </a:r>
            <a:endParaRPr lang="en-CA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8172400" y="2996952"/>
            <a:ext cx="57606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1,2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6876256" y="3717032"/>
            <a:ext cx="57606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3,4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9464" y="2996952"/>
            <a:ext cx="4824536" cy="191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3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92696"/>
            <a:ext cx="4176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Inline Validation</a:t>
            </a:r>
            <a:br>
              <a:rPr lang="en-CA" sz="3200" b="1" dirty="0" smtClean="0">
                <a:solidFill>
                  <a:srgbClr val="C00000"/>
                </a:solidFill>
              </a:rPr>
            </a:br>
            <a:r>
              <a:rPr lang="en-CA" sz="3200" b="1" dirty="0" smtClean="0">
                <a:solidFill>
                  <a:srgbClr val="C00000"/>
                </a:solidFill>
              </a:rPr>
              <a:t> </a:t>
            </a:r>
            <a:endParaRPr lang="en-CA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0" y="1268760"/>
            <a:ext cx="5364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r>
              <a:rPr lang="en-CA" b="1" dirty="0" smtClean="0">
                <a:solidFill>
                  <a:srgbClr val="000000"/>
                </a:solidFill>
              </a:rPr>
              <a:t>What does this mean?</a:t>
            </a:r>
            <a:endParaRPr lang="en-CA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u="sng" dirty="0" smtClean="0"/>
              <a:t>Real-time</a:t>
            </a:r>
            <a:r>
              <a:rPr lang="en-CA" dirty="0" smtClean="0"/>
              <a:t> validation </a:t>
            </a:r>
            <a:r>
              <a:rPr lang="en-CA" dirty="0" smtClean="0"/>
              <a:t>model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Giving feedback instantly as they provide info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Errors displayed instantly when typed not later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Do not need to wait till hitting Submit</a:t>
            </a:r>
            <a:br>
              <a:rPr lang="en-CA" dirty="0" smtClean="0"/>
            </a:br>
            <a:endParaRPr lang="en-CA" dirty="0" smtClean="0"/>
          </a:p>
          <a:p>
            <a:pPr marL="273050" indent="-273050"/>
            <a:r>
              <a:rPr lang="en-CA" b="1" dirty="0" smtClean="0"/>
              <a:t>Sample Error messages:  </a:t>
            </a:r>
          </a:p>
          <a:p>
            <a:pPr marL="273050" lvl="1" indent="-273050">
              <a:buFont typeface="+mj-lt"/>
              <a:buAutoNum type="arabicPeriod"/>
            </a:pPr>
            <a:r>
              <a:rPr lang="en-CA" u="sng" dirty="0" smtClean="0"/>
              <a:t>Username</a:t>
            </a:r>
            <a:r>
              <a:rPr lang="en-CA" dirty="0" smtClean="0"/>
              <a:t> is </a:t>
            </a:r>
            <a:r>
              <a:rPr lang="en-CA" dirty="0" smtClean="0"/>
              <a:t>taken</a:t>
            </a:r>
          </a:p>
          <a:p>
            <a:pPr marL="273050" lvl="1" indent="-273050">
              <a:buFont typeface="+mj-lt"/>
              <a:buAutoNum type="arabicPeriod"/>
            </a:pPr>
            <a:r>
              <a:rPr lang="en-CA" u="sng" dirty="0" smtClean="0"/>
              <a:t>Passwords</a:t>
            </a:r>
            <a:r>
              <a:rPr lang="en-CA" dirty="0" smtClean="0"/>
              <a:t> don’t </a:t>
            </a:r>
            <a:r>
              <a:rPr lang="en-CA" dirty="0" smtClean="0"/>
              <a:t>match</a:t>
            </a:r>
          </a:p>
          <a:p>
            <a:pPr marL="273050" lvl="1" indent="-273050">
              <a:buFont typeface="+mj-lt"/>
              <a:buAutoNum type="arabicPeriod"/>
            </a:pPr>
            <a:r>
              <a:rPr lang="en-CA" u="sng" dirty="0" smtClean="0"/>
              <a:t>Password Strength</a:t>
            </a:r>
            <a:r>
              <a:rPr lang="en-CA" dirty="0" smtClean="0"/>
              <a:t> </a:t>
            </a:r>
            <a:r>
              <a:rPr lang="en-CA" dirty="0" smtClean="0"/>
              <a:t>- </a:t>
            </a:r>
            <a:r>
              <a:rPr lang="en-CA" dirty="0" smtClean="0"/>
              <a:t>meter of strength</a:t>
            </a:r>
          </a:p>
          <a:p>
            <a:pPr marL="273050" lvl="1" indent="-273050">
              <a:buFont typeface="+mj-lt"/>
              <a:buAutoNum type="arabicPeriod"/>
            </a:pPr>
            <a:r>
              <a:rPr lang="en-CA" dirty="0" smtClean="0"/>
              <a:t>Secret answer </a:t>
            </a:r>
            <a:r>
              <a:rPr lang="en-CA" u="sng" dirty="0" smtClean="0"/>
              <a:t>too short</a:t>
            </a:r>
            <a:endParaRPr lang="en-CA" u="sng" dirty="0" smtClean="0"/>
          </a:p>
          <a:p>
            <a:pPr marL="273050" lvl="1" indent="-273050">
              <a:buFont typeface="+mj-lt"/>
              <a:buAutoNum type="arabicPeriod"/>
            </a:pPr>
            <a:r>
              <a:rPr lang="en-CA" dirty="0" smtClean="0"/>
              <a:t>Birth date </a:t>
            </a:r>
            <a:r>
              <a:rPr lang="en-CA" u="sng" dirty="0" smtClean="0"/>
              <a:t>invalid</a:t>
            </a:r>
            <a:r>
              <a:rPr lang="en-CA" dirty="0" smtClean="0"/>
              <a:t> 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pPr marL="730250" lvl="1" indent="-273050"/>
            <a:endParaRPr lang="en-CA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1124744"/>
            <a:ext cx="377991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642992" y="5085184"/>
            <a:ext cx="4501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000000"/>
                </a:solidFill>
              </a:rPr>
              <a:t>Does not work in following situations? </a:t>
            </a:r>
            <a:endParaRPr lang="en-CA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Name, email, gender and location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Selected </a:t>
            </a:r>
            <a:r>
              <a:rPr lang="en-CA" dirty="0" err="1" smtClean="0"/>
              <a:t>userid</a:t>
            </a:r>
            <a:r>
              <a:rPr lang="en-CA" dirty="0" smtClean="0"/>
              <a:t> ID and password</a:t>
            </a:r>
            <a:br>
              <a:rPr lang="en-CA" dirty="0" smtClean="0"/>
            </a:br>
            <a:r>
              <a:rPr lang="en-CA" dirty="0" smtClean="0"/>
              <a:t> (81% noticed it)</a:t>
            </a:r>
            <a:br>
              <a:rPr lang="en-CA" dirty="0" smtClean="0"/>
            </a:b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3717032"/>
            <a:ext cx="4932040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5076056" y="2996952"/>
            <a:ext cx="4067944" cy="3672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764704"/>
            <a:ext cx="6696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Dynamic Inline Forms</a:t>
            </a:r>
            <a:br>
              <a:rPr lang="en-CA" sz="3200" b="1" dirty="0" smtClean="0">
                <a:solidFill>
                  <a:srgbClr val="C00000"/>
                </a:solidFill>
              </a:rPr>
            </a:br>
            <a:r>
              <a:rPr lang="en-CA" sz="3200" b="1" dirty="0" smtClean="0">
                <a:solidFill>
                  <a:srgbClr val="C00000"/>
                </a:solidFill>
              </a:rPr>
              <a:t> </a:t>
            </a:r>
            <a:endParaRPr lang="en-CA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0" y="1340768"/>
            <a:ext cx="5904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r>
              <a:rPr lang="en-CA" b="1" dirty="0" smtClean="0">
                <a:solidFill>
                  <a:srgbClr val="000000"/>
                </a:solidFill>
              </a:rPr>
              <a:t>What are dynamic inline Forms? </a:t>
            </a:r>
            <a:endParaRPr lang="en-CA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>
                <a:solidFill>
                  <a:srgbClr val="FF0000"/>
                </a:solidFill>
              </a:rPr>
              <a:t>Expand and collapses </a:t>
            </a:r>
            <a:r>
              <a:rPr lang="en-CA" dirty="0" smtClean="0"/>
              <a:t>a section as filling out a form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Collapses a 5 page form into a 1 page form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Each section is filled once at a time and press Continue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Next section rolls up and previous closes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Errors are inline validation</a:t>
            </a:r>
          </a:p>
          <a:p>
            <a:pPr marL="730250" lvl="1" indent="-273050"/>
            <a:endParaRPr lang="en-CA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734" y="3933056"/>
            <a:ext cx="474529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2013" y="3212976"/>
            <a:ext cx="1824483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3212976"/>
            <a:ext cx="1872208" cy="336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764704"/>
            <a:ext cx="66967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Dynamic Inline Forms</a:t>
            </a:r>
          </a:p>
          <a:p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Apple Store Example</a:t>
            </a:r>
          </a:p>
          <a:p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3200" b="1" dirty="0" smtClean="0">
                <a:solidFill>
                  <a:srgbClr val="C00000"/>
                </a:solidFill>
              </a:rPr>
              <a:t> </a:t>
            </a:r>
            <a:endParaRPr lang="en-CA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0" y="1684784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endParaRPr lang="en-CA" dirty="0" smtClean="0"/>
          </a:p>
          <a:p>
            <a:pPr marL="730250" lvl="1" indent="-273050"/>
            <a:endParaRPr lang="en-CA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28800"/>
            <a:ext cx="482453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508104" y="1772816"/>
            <a:ext cx="3635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Sections separated by task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Shipping Details Info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Payment Details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Account </a:t>
            </a:r>
            <a:endParaRPr lang="en-CA" sz="2000" dirty="0"/>
          </a:p>
        </p:txBody>
      </p:sp>
      <p:sp>
        <p:nvSpPr>
          <p:cNvPr id="18" name="Rectangle 17"/>
          <p:cNvSpPr/>
          <p:nvPr/>
        </p:nvSpPr>
        <p:spPr>
          <a:xfrm>
            <a:off x="323528" y="2044824"/>
            <a:ext cx="5040560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323528" y="2980928"/>
            <a:ext cx="5040560" cy="23042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323528" y="5357192"/>
            <a:ext cx="5040560" cy="10164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5652120" y="3140968"/>
            <a:ext cx="31683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Results: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Faster to complete</a:t>
            </a:r>
            <a:br>
              <a:rPr lang="en-CA" dirty="0" smtClean="0"/>
            </a:br>
            <a:r>
              <a:rPr lang="en-CA" dirty="0" smtClean="0"/>
              <a:t>(online trading/auctions – time sensitive forms)</a:t>
            </a:r>
            <a:br>
              <a:rPr lang="en-CA" dirty="0" smtClean="0"/>
            </a:br>
            <a:endParaRPr lang="en-CA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/>
              <a:t>Struggled with headers.. Thought they need to click on header to continue.. </a:t>
            </a:r>
            <a:r>
              <a:rPr lang="en-CA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Thus the Continue button in each section.</a:t>
            </a:r>
          </a:p>
          <a:p>
            <a:pPr>
              <a:buFont typeface="Arial" pitchFamily="34" charset="0"/>
              <a:buChar char="•"/>
            </a:pP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934"/>
          <a:stretch>
            <a:fillRect/>
          </a:stretch>
        </p:blipFill>
        <p:spPr bwMode="auto">
          <a:xfrm>
            <a:off x="0" y="1556792"/>
            <a:ext cx="5938405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3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692696"/>
            <a:ext cx="6696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Gradual Engagement </a:t>
            </a:r>
          </a:p>
          <a:p>
            <a:endParaRPr lang="en-CA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0" y="1684784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endParaRPr lang="en-CA" dirty="0" smtClean="0"/>
          </a:p>
          <a:p>
            <a:pPr marL="730250" lvl="1" indent="-273050"/>
            <a:endParaRPr lang="en-CA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119664" y="2060848"/>
            <a:ext cx="30243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What is the problem with this company’s approach ? </a:t>
            </a:r>
            <a:br>
              <a:rPr lang="en-CA" sz="2000" b="1" dirty="0" smtClean="0">
                <a:solidFill>
                  <a:srgbClr val="C00000"/>
                </a:solidFill>
              </a:rPr>
            </a:br>
            <a:endParaRPr lang="en-CA" sz="2000" b="1" dirty="0" smtClean="0">
              <a:solidFill>
                <a:srgbClr val="C00000"/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Too much time to signup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Committed to joining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Afraid of being bombarded with newsletters, emails etc.</a:t>
            </a:r>
            <a:endParaRPr lang="en-CA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92696"/>
            <a:ext cx="6696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Gradual Engagement </a:t>
            </a:r>
          </a:p>
          <a:p>
            <a:endParaRPr lang="en-CA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0" y="1684784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endParaRPr lang="en-CA" dirty="0" smtClean="0"/>
          </a:p>
          <a:p>
            <a:pPr marL="730250" lvl="1" indent="-273050"/>
            <a:endParaRPr lang="en-CA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508104" y="1268760"/>
            <a:ext cx="3635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Benefits: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Try it out </a:t>
            </a:r>
            <a:r>
              <a:rPr lang="en-CA" sz="2000" u="sng" dirty="0" smtClean="0"/>
              <a:t>without signing up</a:t>
            </a:r>
            <a:endParaRPr lang="en-CA" sz="2000" u="sng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u="sng" dirty="0" smtClean="0"/>
              <a:t>Test product/service</a:t>
            </a:r>
            <a:r>
              <a:rPr lang="en-CA" sz="2000" dirty="0" smtClean="0"/>
              <a:t/>
            </a:r>
            <a:br>
              <a:rPr lang="en-CA" sz="2000" dirty="0" smtClean="0"/>
            </a:br>
            <a:endParaRPr lang="en-CA" sz="2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b="1" dirty="0" smtClean="0"/>
              <a:t>Successful!</a:t>
            </a:r>
            <a:r>
              <a:rPr lang="en-CA" sz="2000" b="1" dirty="0" smtClean="0">
                <a:solidFill>
                  <a:srgbClr val="C00000"/>
                </a:solidFill>
              </a:rPr>
              <a:t> </a:t>
            </a:r>
          </a:p>
          <a:p>
            <a:pPr marL="177800" indent="-177800">
              <a:buFont typeface="Arial" pitchFamily="34" charset="0"/>
              <a:buChar char="•"/>
            </a:pPr>
            <a:endParaRPr lang="en-CA" sz="2000" dirty="0" smtClean="0"/>
          </a:p>
          <a:p>
            <a:pPr marL="177800" indent="-177800">
              <a:buFont typeface="Arial" pitchFamily="34" charset="0"/>
              <a:buChar char="•"/>
            </a:pPr>
            <a:endParaRPr lang="en-CA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0" y="1268760"/>
            <a:ext cx="536408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Gradual </a:t>
            </a:r>
            <a:r>
              <a:rPr lang="en-CA" sz="2000" b="1" dirty="0" err="1" smtClean="0">
                <a:solidFill>
                  <a:srgbClr val="C00000"/>
                </a:solidFill>
              </a:rPr>
              <a:t>Engagment</a:t>
            </a:r>
            <a:r>
              <a:rPr lang="en-CA" sz="2000" b="1" dirty="0" smtClean="0">
                <a:solidFill>
                  <a:srgbClr val="C00000"/>
                </a:solidFill>
              </a:rPr>
              <a:t> Form?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Alternative to </a:t>
            </a:r>
            <a:r>
              <a:rPr lang="en-CA" sz="2000" u="sng" dirty="0" smtClean="0"/>
              <a:t>singing-up</a:t>
            </a:r>
            <a:r>
              <a:rPr lang="en-CA" sz="2000" dirty="0" smtClean="0"/>
              <a:t> for </a:t>
            </a:r>
            <a:r>
              <a:rPr lang="en-CA" sz="2000" dirty="0" smtClean="0"/>
              <a:t>services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No need for </a:t>
            </a:r>
            <a:r>
              <a:rPr lang="en-CA" sz="2000" u="sng" dirty="0" smtClean="0"/>
              <a:t>registration process</a:t>
            </a:r>
            <a:endParaRPr lang="en-CA" sz="2000" u="sng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People are drawn into new services and products immediately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sz="2000" dirty="0" smtClean="0">
                <a:hlinkClick r:id="rId3"/>
              </a:rPr>
              <a:t>http://www.geni.com/</a:t>
            </a:r>
            <a:endParaRPr lang="en-CA" dirty="0" smtClean="0"/>
          </a:p>
          <a:p>
            <a:pPr marL="177800" indent="-177800">
              <a:buFont typeface="Arial" pitchFamily="34" charset="0"/>
              <a:buChar char="•"/>
            </a:pPr>
            <a:endParaRPr lang="en-CA" dirty="0" smtClean="0"/>
          </a:p>
          <a:p>
            <a:pPr>
              <a:buFont typeface="Arial" pitchFamily="34" charset="0"/>
              <a:buChar char="•"/>
            </a:pPr>
            <a:endParaRPr lang="en-CA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284984"/>
            <a:ext cx="4773796" cy="333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3933056"/>
            <a:ext cx="3371128" cy="212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51520" y="980728"/>
            <a:ext cx="8064896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On the Internet: </a:t>
            </a: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There is always a web form involved online for something we want - something of value for us</a:t>
            </a:r>
          </a:p>
          <a:p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But What’s in it for the companies? </a:t>
            </a:r>
          </a:p>
          <a:p>
            <a:endParaRPr lang="en-CA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Consider the following sites: 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Commerce:  </a:t>
            </a:r>
            <a:r>
              <a:rPr lang="en-CA" sz="24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Increased Purchases -&gt; maximizing sales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Social: </a:t>
            </a:r>
            <a:r>
              <a:rPr lang="en-CA" sz="24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Participating, growing communities -&gt; 3</a:t>
            </a:r>
            <a:r>
              <a:rPr lang="en-CA" sz="2400" u="sng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rd</a:t>
            </a:r>
            <a:r>
              <a:rPr lang="en-CA" sz="24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party ads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Productivity: </a:t>
            </a:r>
            <a:r>
              <a:rPr lang="en-CA" sz="24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Increased manpower, product offering managing info, selling services.</a:t>
            </a:r>
          </a:p>
          <a:p>
            <a:pPr marL="355600" indent="-355600">
              <a:buFont typeface="Arial" pitchFamily="34" charset="0"/>
              <a:buChar char="•"/>
            </a:pPr>
            <a:endParaRPr lang="en-CA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55600" indent="-355600" algn="ctr"/>
            <a:r>
              <a:rPr lang="en-CA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Webform</a:t>
            </a: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is always involved!</a:t>
            </a:r>
          </a:p>
          <a:p>
            <a:pPr marL="355600" indent="-355600" algn="ctr"/>
            <a:r>
              <a:rPr lang="en-CA" sz="2400" b="1" dirty="0" smtClean="0">
                <a:solidFill>
                  <a:srgbClr val="C00000"/>
                </a:solidFill>
              </a:rPr>
              <a:t>And Design is very important!</a:t>
            </a:r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FORMS – What Forms Offer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92696"/>
            <a:ext cx="6696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 smtClean="0">
                <a:solidFill>
                  <a:srgbClr val="C00000"/>
                </a:solidFill>
              </a:rPr>
              <a:t>Geni’s</a:t>
            </a:r>
            <a:r>
              <a:rPr lang="en-CA" sz="3200" b="1" dirty="0" smtClean="0">
                <a:solidFill>
                  <a:srgbClr val="C00000"/>
                </a:solidFill>
              </a:rPr>
              <a:t> Reply </a:t>
            </a:r>
          </a:p>
          <a:p>
            <a:endParaRPr lang="en-CA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0" y="1684784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endParaRPr lang="en-CA" dirty="0" smtClean="0"/>
          </a:p>
          <a:p>
            <a:pPr marL="730250" lvl="1" indent="-273050"/>
            <a:endParaRPr lang="en-CA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0" y="1268760"/>
            <a:ext cx="39239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Gradual </a:t>
            </a:r>
            <a:r>
              <a:rPr lang="en-CA" sz="2000" b="1" dirty="0" err="1" smtClean="0">
                <a:solidFill>
                  <a:srgbClr val="C00000"/>
                </a:solidFill>
              </a:rPr>
              <a:t>Engagment</a:t>
            </a:r>
            <a:r>
              <a:rPr lang="en-CA" sz="2000" b="1" dirty="0" smtClean="0">
                <a:solidFill>
                  <a:srgbClr val="C00000"/>
                </a:solidFill>
              </a:rPr>
              <a:t> Form </a:t>
            </a:r>
            <a:br>
              <a:rPr lang="en-CA" sz="2000" b="1" dirty="0" smtClean="0">
                <a:solidFill>
                  <a:srgbClr val="C00000"/>
                </a:solidFill>
              </a:rPr>
            </a:br>
            <a:r>
              <a:rPr lang="en-CA" sz="2000" b="1" dirty="0" smtClean="0">
                <a:solidFill>
                  <a:srgbClr val="C00000"/>
                </a:solidFill>
              </a:rPr>
              <a:t>Results:</a:t>
            </a:r>
          </a:p>
          <a:p>
            <a:pPr marL="177800" indent="-177800"/>
            <a:endParaRPr lang="en-CA" sz="2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b="1" u="sng" dirty="0" smtClean="0"/>
              <a:t>Emailed me</a:t>
            </a:r>
            <a:endParaRPr lang="en-CA" sz="2000" b="1" u="sng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Hooked me in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Account is set up for me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Personable, Friendly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Easy to follow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Lead me to believe – I am getting something free!</a:t>
            </a:r>
          </a:p>
          <a:p>
            <a:pPr marL="177800" indent="-177800">
              <a:buFont typeface="Arial" pitchFamily="34" charset="0"/>
              <a:buChar char="•"/>
            </a:pPr>
            <a:endParaRPr lang="en-CA" sz="2000" dirty="0" smtClean="0"/>
          </a:p>
          <a:p>
            <a:pPr marL="177800" indent="-177800">
              <a:buFont typeface="Arial" pitchFamily="34" charset="0"/>
              <a:buChar char="•"/>
            </a:pPr>
            <a:endParaRPr lang="en-CA" dirty="0" smtClean="0"/>
          </a:p>
          <a:p>
            <a:pPr>
              <a:buFont typeface="Arial" pitchFamily="34" charset="0"/>
              <a:buChar char="•"/>
            </a:pPr>
            <a:endParaRPr lang="en-CA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1396" y="1340768"/>
            <a:ext cx="5142604" cy="5517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0"/>
            <a:ext cx="1800200" cy="1133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/>
          <p:nvPr/>
        </p:nvCxnSpPr>
        <p:spPr>
          <a:xfrm>
            <a:off x="1763688" y="4509120"/>
            <a:ext cx="0" cy="64807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5085184"/>
            <a:ext cx="3491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>
                <a:solidFill>
                  <a:srgbClr val="C00000"/>
                </a:solidFill>
              </a:rPr>
              <a:t>Leads into</a:t>
            </a:r>
            <a:br>
              <a:rPr lang="en-CA" sz="2400" b="1" dirty="0" smtClean="0">
                <a:solidFill>
                  <a:srgbClr val="C00000"/>
                </a:solidFill>
              </a:rPr>
            </a:br>
            <a:r>
              <a:rPr lang="en-CA" sz="2400" b="1" dirty="0" smtClean="0">
                <a:solidFill>
                  <a:srgbClr val="C00000"/>
                </a:solidFill>
              </a:rPr>
              <a:t> Success Messages</a:t>
            </a:r>
            <a:endParaRPr lang="en-CA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- INTERACTION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92696"/>
            <a:ext cx="4176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Success Messages</a:t>
            </a:r>
            <a:br>
              <a:rPr lang="en-CA" sz="3200" b="1" dirty="0" smtClean="0">
                <a:solidFill>
                  <a:srgbClr val="C00000"/>
                </a:solidFill>
              </a:rPr>
            </a:br>
            <a:r>
              <a:rPr lang="en-CA" sz="3200" b="1" dirty="0" smtClean="0">
                <a:solidFill>
                  <a:srgbClr val="C00000"/>
                </a:solidFill>
              </a:rPr>
              <a:t> </a:t>
            </a:r>
            <a:endParaRPr lang="en-CA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79512" y="1268760"/>
            <a:ext cx="4464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CA" sz="2200" b="1" dirty="0" smtClean="0">
                <a:solidFill>
                  <a:srgbClr val="000000"/>
                </a:solidFill>
              </a:rPr>
              <a:t>What does this mean?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9512" y="1700808"/>
            <a:ext cx="565212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No </a:t>
            </a:r>
            <a:r>
              <a:rPr lang="en-CA" sz="2000" u="sng" dirty="0" smtClean="0"/>
              <a:t>errors</a:t>
            </a:r>
            <a:r>
              <a:rPr lang="en-CA" sz="2000" dirty="0" smtClean="0"/>
              <a:t> </a:t>
            </a:r>
            <a:r>
              <a:rPr lang="en-CA" sz="2000" dirty="0" smtClean="0"/>
              <a:t>on </a:t>
            </a:r>
            <a:r>
              <a:rPr lang="en-CA" sz="2000" dirty="0" smtClean="0"/>
              <a:t>form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Proceeded for successful submission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Must let customer know </a:t>
            </a:r>
          </a:p>
          <a:p>
            <a:pPr marL="273050" indent="-273050">
              <a:buFont typeface="+mj-lt"/>
              <a:buAutoNum type="arabicPeriod"/>
            </a:pPr>
            <a:endParaRPr lang="en-CA" dirty="0" smtClean="0"/>
          </a:p>
          <a:p>
            <a:pPr indent="-273050">
              <a:buClr>
                <a:schemeClr val="tx1"/>
              </a:buClr>
            </a:pPr>
            <a:r>
              <a:rPr lang="en-CA" sz="2200" b="1" dirty="0" smtClean="0">
                <a:solidFill>
                  <a:srgbClr val="000000"/>
                </a:solidFill>
              </a:rPr>
              <a:t>Options: </a:t>
            </a:r>
          </a:p>
          <a:p>
            <a:pPr marL="273050" lvl="1" indent="-273050">
              <a:buFont typeface="+mj-lt"/>
              <a:buAutoNum type="arabicPeriod"/>
            </a:pPr>
            <a:r>
              <a:rPr lang="en-CA" dirty="0" smtClean="0"/>
              <a:t>Need to let them know they submitted it successfully</a:t>
            </a:r>
            <a:br>
              <a:rPr lang="en-CA" dirty="0" smtClean="0"/>
            </a:br>
            <a:r>
              <a:rPr lang="en-CA" dirty="0" smtClean="0"/>
              <a:t>(at top a successful message and keeps them on that page) </a:t>
            </a:r>
            <a:br>
              <a:rPr lang="en-CA" dirty="0" smtClean="0"/>
            </a:br>
            <a:endParaRPr lang="en-CA" dirty="0" smtClean="0"/>
          </a:p>
          <a:p>
            <a:pPr marL="273050" lvl="1" indent="-273050">
              <a:buFont typeface="+mj-lt"/>
              <a:buAutoNum type="arabicPeriod"/>
            </a:pPr>
            <a:r>
              <a:rPr lang="en-CA" dirty="0" smtClean="0"/>
              <a:t>Provide a totally new page with a thank you and help info, what’s next.</a:t>
            </a:r>
            <a:br>
              <a:rPr lang="en-CA" dirty="0" smtClean="0"/>
            </a:br>
            <a:endParaRPr lang="en-CA" dirty="0" smtClean="0"/>
          </a:p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ALWAYS </a:t>
            </a:r>
            <a:r>
              <a:rPr lang="en-CA" sz="2400" b="1" u="sng" dirty="0" smtClean="0">
                <a:solidFill>
                  <a:srgbClr val="C00000"/>
                </a:solidFill>
              </a:rPr>
              <a:t>email them results</a:t>
            </a:r>
            <a:endParaRPr lang="en-CA" sz="2400" b="1" u="sng" dirty="0" smtClean="0">
              <a:solidFill>
                <a:srgbClr val="C00000"/>
              </a:solidFill>
            </a:endParaRPr>
          </a:p>
          <a:p>
            <a:pPr marL="730250" lvl="1" indent="-273050">
              <a:buFont typeface="+mj-lt"/>
              <a:buAutoNum type="arabicPeriod"/>
            </a:pPr>
            <a:endParaRPr lang="en-CA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3600" y="260648"/>
            <a:ext cx="36004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6014" y="2492896"/>
            <a:ext cx="3477986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5004048" y="260648"/>
            <a:ext cx="648072" cy="14401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36096" y="2780928"/>
            <a:ext cx="504056" cy="1886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FORM – Building a Form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45247" y="6657945"/>
            <a:ext cx="129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 smtClean="0"/>
              <a:t>Source: </a:t>
            </a:r>
            <a:r>
              <a:rPr lang="en-CA" sz="800" dirty="0" smtClean="0">
                <a:hlinkClick r:id="rId2"/>
              </a:rPr>
              <a:t>http://lynda.com</a:t>
            </a:r>
            <a:endParaRPr lang="en-CA" sz="800" dirty="0" smtClean="0"/>
          </a:p>
          <a:p>
            <a:endParaRPr lang="en-C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908720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Next Lecture </a:t>
            </a:r>
            <a:endParaRPr lang="en-CA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67544" y="1556792"/>
            <a:ext cx="56521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Learn how to build a Form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Input buttons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Processing the Form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Talk about storing the results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Emailing with results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err="1" smtClean="0"/>
              <a:t>Captchas</a:t>
            </a:r>
            <a:r>
              <a:rPr lang="en-CA" sz="2000" dirty="0" smtClean="0"/>
              <a:t>  feature to avoid spamming</a:t>
            </a:r>
          </a:p>
          <a:p>
            <a:pPr marL="273050" indent="-273050">
              <a:buFont typeface="Arial" pitchFamily="34" charset="0"/>
              <a:buChar char="•"/>
            </a:pPr>
            <a:endParaRPr lang="en-CA" sz="2000" dirty="0" smtClean="0"/>
          </a:p>
          <a:p>
            <a:pPr marL="273050" indent="-273050">
              <a:buFont typeface="+mj-lt"/>
              <a:buAutoNum type="arabicPeriod"/>
            </a:pPr>
            <a:endParaRPr lang="en-CA" dirty="0" smtClean="0"/>
          </a:p>
          <a:p>
            <a:pPr marL="730250" lvl="1" indent="-273050">
              <a:buFont typeface="+mj-lt"/>
              <a:buAutoNum type="arabicPeriod"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79512" y="908720"/>
            <a:ext cx="806489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Consider YouTube’s redesign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 form is always involved.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400" b="1" dirty="0" smtClean="0"/>
              <a:t>And design is very important! Why the change?</a:t>
            </a:r>
            <a:endParaRPr lang="en-CA" sz="2000" b="1" dirty="0" smtClean="0"/>
          </a:p>
          <a:p>
            <a:pPr algn="ctr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76872"/>
            <a:ext cx="327585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409825"/>
            <a:ext cx="3168352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35688" y="2276872"/>
            <a:ext cx="2808312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FORMS – What Forms Offer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51520" y="908720"/>
            <a:ext cx="806489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After YouTube’s redesign </a:t>
            </a:r>
          </a:p>
          <a:p>
            <a:pPr marL="355600" indent="-355600"/>
            <a:endParaRPr lang="en-CA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55600" indent="-355600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23528" y="2060848"/>
          <a:ext cx="374441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/>
                <a:gridCol w="1872208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Year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#of Videos Upload/day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2006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65,000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2007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172,000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2009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518,000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2010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756,000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2011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1,036,000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283968" y="1988840"/>
            <a:ext cx="46085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Results: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Audience grew</a:t>
            </a:r>
            <a:br>
              <a:rPr lang="en-CA" sz="2000" dirty="0" smtClean="0"/>
            </a:br>
            <a:endParaRPr lang="en-CA" sz="2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So YouTube paid attention to </a:t>
            </a:r>
            <a:r>
              <a:rPr lang="en-CA" sz="2000" u="sng" dirty="0" smtClean="0"/>
              <a:t>detail</a:t>
            </a:r>
            <a:r>
              <a:rPr lang="en-CA" sz="2000" dirty="0" smtClean="0"/>
              <a:t> on their forms  - </a:t>
            </a:r>
            <a:r>
              <a:rPr lang="en-CA" sz="2000" u="sng" dirty="0" smtClean="0"/>
              <a:t>fine tuned </a:t>
            </a:r>
          </a:p>
          <a:p>
            <a:pPr marL="177800" indent="-177800">
              <a:buFont typeface="Arial" pitchFamily="34" charset="0"/>
              <a:buChar char="•"/>
            </a:pPr>
            <a:endParaRPr lang="en-CA" sz="2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Form redesign leads to </a:t>
            </a:r>
            <a:r>
              <a:rPr lang="en-CA" sz="2000" b="1" u="sng" dirty="0" smtClean="0"/>
              <a:t>impact</a:t>
            </a:r>
            <a:r>
              <a:rPr lang="en-CA" sz="2000" dirty="0" smtClean="0"/>
              <a:t> and met their needs </a:t>
            </a:r>
            <a:br>
              <a:rPr lang="en-CA" sz="2000" dirty="0" smtClean="0"/>
            </a:br>
            <a:endParaRPr lang="en-CA" sz="2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BUT NOT at the expense of the customer</a:t>
            </a:r>
            <a:endParaRPr lang="en-CA" sz="20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FORMS – What Forms Offer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764704"/>
            <a:ext cx="752432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Redesign for New Trends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Recognizing applications are accessed 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From desktop/laptops to </a:t>
            </a:r>
            <a:r>
              <a:rPr lang="en-CA" sz="2000" b="1" u="sng" dirty="0" smtClean="0">
                <a:solidFill>
                  <a:srgbClr val="C00000"/>
                </a:solidFill>
              </a:rPr>
              <a:t>Mobile Devices 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Increasing use of devices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get things done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73050" indent="-273050">
              <a:buFont typeface="Arial" pitchFamily="34" charset="0"/>
              <a:buChar char="•"/>
            </a:pPr>
            <a:r>
              <a:rPr lang="en-CA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Commerce: 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Amazon: over $1 </a:t>
            </a:r>
            <a:r>
              <a:rPr lang="en-CA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billiion</a:t>
            </a: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spent via mobile devices in 2010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Best Buy mobile Web users doubling every year: </a:t>
            </a:r>
            <a:b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30M (2010), 17M (2009) 6M (2008)</a:t>
            </a:r>
            <a:b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73050" indent="-273050">
              <a:buFont typeface="Arial" pitchFamily="34" charset="0"/>
              <a:buChar char="•"/>
            </a:pPr>
            <a:r>
              <a:rPr lang="en-CA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Social:</a:t>
            </a: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(recognizes new posts)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Twitter: 16% of all new users start on mobile, 40% of new posts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Facebook</a:t>
            </a: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250 million active mobile users, 33% of new posts</a:t>
            </a:r>
            <a:b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73050" indent="-273050">
              <a:buFont typeface="Arial" pitchFamily="34" charset="0"/>
              <a:buChar char="•"/>
            </a:pPr>
            <a:r>
              <a:rPr lang="en-CA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Productivity: 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Email activity is 41% of US mobile Internet time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70% of </a:t>
            </a:r>
            <a:r>
              <a:rPr lang="en-CA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smartphone</a:t>
            </a: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users have accessed Email on their mobile devices</a:t>
            </a:r>
          </a:p>
          <a:p>
            <a:pPr marL="355600" indent="-355600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9552" y="3429000"/>
            <a:ext cx="5688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02673" y="6581001"/>
            <a:ext cx="3441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/>
              <a:t>Source: http://www.lukew.com/ff/entry.asp?1678</a:t>
            </a:r>
            <a:endParaRPr lang="en-CA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876256" y="2348880"/>
            <a:ext cx="2267744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Thus Form Design Matters! </a:t>
            </a:r>
            <a:endParaRPr lang="en-CA" sz="28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51520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WEB FORMS – What Forms Offer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40020</TotalTime>
  <Words>2070</Words>
  <Application>Microsoft Office PowerPoint</Application>
  <PresentationFormat>On-screen Show (4:3)</PresentationFormat>
  <Paragraphs>707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</vt:lpstr>
      <vt:lpstr>Times New Roman</vt:lpstr>
      <vt:lpstr>Verdana</vt:lpstr>
      <vt:lpstr>Wingdings</vt:lpstr>
      <vt:lpstr>Office Theme</vt:lpstr>
      <vt:lpstr>CS2033a/b Lecture 4 All About Forms    Vivi Tryphonopoulos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CSS?</dc:title>
  <dc:creator>Vivi</dc:creator>
  <cp:lastModifiedBy>Z i Z o Samir</cp:lastModifiedBy>
  <cp:revision>439</cp:revision>
  <dcterms:created xsi:type="dcterms:W3CDTF">2012-11-05T18:03:40Z</dcterms:created>
  <dcterms:modified xsi:type="dcterms:W3CDTF">2013-02-04T15:54:01Z</dcterms:modified>
</cp:coreProperties>
</file>